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handoutMasterIdLst>
    <p:handoutMasterId r:id="rId23"/>
  </p:handoutMasterIdLst>
  <p:sldIdLst>
    <p:sldId id="276" r:id="rId5"/>
    <p:sldId id="290" r:id="rId6"/>
    <p:sldId id="294" r:id="rId7"/>
    <p:sldId id="279" r:id="rId8"/>
    <p:sldId id="271" r:id="rId9"/>
    <p:sldId id="280" r:id="rId10"/>
    <p:sldId id="281" r:id="rId11"/>
    <p:sldId id="282" r:id="rId12"/>
    <p:sldId id="295" r:id="rId13"/>
    <p:sldId id="283" r:id="rId14"/>
    <p:sldId id="297" r:id="rId15"/>
    <p:sldId id="286" r:id="rId16"/>
    <p:sldId id="296" r:id="rId17"/>
    <p:sldId id="292" r:id="rId18"/>
    <p:sldId id="287" r:id="rId19"/>
    <p:sldId id="289" r:id="rId20"/>
    <p:sldId id="28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840" userDrawn="1">
          <p15:clr>
            <a:srgbClr val="A4A3A4"/>
          </p15:clr>
        </p15:guide>
        <p15:guide id="3" pos="624" userDrawn="1">
          <p15:clr>
            <a:srgbClr val="A4A3A4"/>
          </p15:clr>
        </p15:guide>
        <p15:guide id="4" pos="703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2E4E"/>
    <a:srgbClr val="002060"/>
    <a:srgbClr val="B9CFF6"/>
    <a:srgbClr val="131B2A"/>
    <a:srgbClr val="000000"/>
    <a:srgbClr val="7D4BC9"/>
    <a:srgbClr val="7BEBD8"/>
    <a:srgbClr val="8335E5"/>
    <a:srgbClr val="6B8DE1"/>
    <a:srgbClr val="6C92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3DED1-56AE-FCD3-76C4-EB9FD1F343EE}" v="2" dt="2022-04-27T19:21:02.228"/>
    <p1510:client id="{2E693865-41B4-4759-AF55-078371657E50}" v="848" dt="2022-04-28T00:04:06.697"/>
    <p1510:client id="{3FAD050C-F77A-CCA6-2E6D-674492291F25}" v="9" dt="2022-04-27T18:18:14.575"/>
    <p1510:client id="{879FA40A-A468-5FCC-4505-5A5A1F80C437}" v="8316" dt="2022-04-27T21:50:11.164"/>
    <p1510:client id="{9856F736-6B7E-386D-2532-EB01C657E4C1}" v="36" dt="2022-04-28T01:24:46.793"/>
    <p1510:client id="{B1493CED-F165-C0D4-C378-E5FEC9430BC0}" v="67" dt="2022-04-27T10:36:15.289"/>
    <p1510:client id="{D2E027A8-A7F9-1626-9338-6DD1D0DB34B9}" v="537" dt="2022-04-27T12:27:35.183"/>
    <p1510:client id="{E4074537-4269-5F05-A9B1-E59EEABB0B48}" v="182" dt="2022-04-27T19:38:17.398"/>
    <p1510:client id="{EAEF5BF1-78B9-1172-389D-0A6ED2D5924B}" v="902" dt="2022-04-28T01:23:04.7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p:cViewPr varScale="1">
        <p:scale>
          <a:sx n="100" d="100"/>
          <a:sy n="100" d="100"/>
        </p:scale>
        <p:origin x="904" y="176"/>
      </p:cViewPr>
      <p:guideLst>
        <p:guide orient="horz" pos="2088"/>
        <p:guide pos="3840"/>
        <p:guide pos="624"/>
        <p:guide pos="703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15C5B8-6B20-AB4B-91C1-6E2A72A53539}" type="doc">
      <dgm:prSet loTypeId="urn:microsoft.com/office/officeart/2008/layout/VerticalCurvedList" loCatId="" qsTypeId="urn:microsoft.com/office/officeart/2005/8/quickstyle/simple1" qsCatId="simple" csTypeId="urn:microsoft.com/office/officeart/2005/8/colors/accent1_2" csCatId="accent1" phldr="1"/>
      <dgm:spPr/>
      <dgm:t>
        <a:bodyPr/>
        <a:lstStyle/>
        <a:p>
          <a:endParaRPr lang="en-US"/>
        </a:p>
      </dgm:t>
    </dgm:pt>
    <dgm:pt modelId="{D7B811AA-85F2-BD44-B1C2-7947EA196BA4}">
      <dgm:prSet phldrT="[Text]"/>
      <dgm:spPr>
        <a:noFill/>
        <a:ln>
          <a:solidFill>
            <a:srgbClr val="1C2E4E"/>
          </a:solidFill>
        </a:ln>
      </dgm:spPr>
      <dgm:t>
        <a:bodyPr/>
        <a:lstStyle/>
        <a:p>
          <a:r>
            <a:rPr lang="en-US" b="0" i="0" u="none" dirty="0">
              <a:solidFill>
                <a:srgbClr val="002060"/>
              </a:solidFill>
            </a:rPr>
            <a:t>As RWFD employees come from a diverse group, by focusing on minority recruitment and branding themselves as an organization that values people from all walks of life, they can continue maintaining their diverse workforce</a:t>
          </a:r>
          <a:endParaRPr lang="en-US" dirty="0">
            <a:solidFill>
              <a:srgbClr val="002060"/>
            </a:solidFill>
          </a:endParaRPr>
        </a:p>
      </dgm:t>
    </dgm:pt>
    <dgm:pt modelId="{25A8C59D-F8E0-DE43-AF14-8054C2ADFE2A}" type="parTrans" cxnId="{C200A2EC-551B-8349-8F86-EA08CF519111}">
      <dgm:prSet/>
      <dgm:spPr/>
      <dgm:t>
        <a:bodyPr/>
        <a:lstStyle/>
        <a:p>
          <a:endParaRPr lang="en-US">
            <a:solidFill>
              <a:srgbClr val="002060"/>
            </a:solidFill>
          </a:endParaRPr>
        </a:p>
      </dgm:t>
    </dgm:pt>
    <dgm:pt modelId="{94E52E77-B533-364E-AD75-38ADC68DC8C6}" type="sibTrans" cxnId="{C200A2EC-551B-8349-8F86-EA08CF519111}">
      <dgm:prSet/>
      <dgm:spPr>
        <a:ln>
          <a:solidFill>
            <a:srgbClr val="002060"/>
          </a:solidFill>
        </a:ln>
      </dgm:spPr>
      <dgm:t>
        <a:bodyPr/>
        <a:lstStyle/>
        <a:p>
          <a:endParaRPr lang="en-US">
            <a:solidFill>
              <a:srgbClr val="002060"/>
            </a:solidFill>
          </a:endParaRPr>
        </a:p>
      </dgm:t>
    </dgm:pt>
    <dgm:pt modelId="{967E0BAD-05ED-A843-ABE7-1C46B3D85B49}">
      <dgm:prSet phldrT="[Text]"/>
      <dgm:spPr>
        <a:noFill/>
        <a:ln>
          <a:solidFill>
            <a:srgbClr val="1C2E4E"/>
          </a:solidFill>
        </a:ln>
      </dgm:spPr>
      <dgm:t>
        <a:bodyPr/>
        <a:lstStyle/>
        <a:p>
          <a:r>
            <a:rPr lang="en-US" b="0" i="0" u="none" dirty="0">
              <a:solidFill>
                <a:srgbClr val="002060"/>
              </a:solidFill>
            </a:rPr>
            <a:t>RWFD  could continue recruiting more women while ensuring that they get paid equally as their male counterparts</a:t>
          </a:r>
          <a:endParaRPr lang="en-US" dirty="0">
            <a:solidFill>
              <a:srgbClr val="002060"/>
            </a:solidFill>
          </a:endParaRPr>
        </a:p>
      </dgm:t>
    </dgm:pt>
    <dgm:pt modelId="{35F051FF-A2E9-4348-936B-316BA9C84A6B}" type="parTrans" cxnId="{4AE4D09E-7060-5546-BEAA-48ABB8A0E7F7}">
      <dgm:prSet/>
      <dgm:spPr/>
      <dgm:t>
        <a:bodyPr/>
        <a:lstStyle/>
        <a:p>
          <a:endParaRPr lang="en-US">
            <a:solidFill>
              <a:srgbClr val="002060"/>
            </a:solidFill>
          </a:endParaRPr>
        </a:p>
      </dgm:t>
    </dgm:pt>
    <dgm:pt modelId="{416415A8-D219-1B47-8B98-00CB7AA8BF09}" type="sibTrans" cxnId="{4AE4D09E-7060-5546-BEAA-48ABB8A0E7F7}">
      <dgm:prSet/>
      <dgm:spPr/>
      <dgm:t>
        <a:bodyPr/>
        <a:lstStyle/>
        <a:p>
          <a:endParaRPr lang="en-US">
            <a:solidFill>
              <a:srgbClr val="002060"/>
            </a:solidFill>
          </a:endParaRPr>
        </a:p>
      </dgm:t>
    </dgm:pt>
    <dgm:pt modelId="{01EB1FB3-07DD-2945-B3A4-BC65A445280E}">
      <dgm:prSet phldrT="[Text]"/>
      <dgm:spPr>
        <a:noFill/>
        <a:ln>
          <a:solidFill>
            <a:srgbClr val="1C2E4E"/>
          </a:solidFill>
        </a:ln>
      </dgm:spPr>
      <dgm:t>
        <a:bodyPr/>
        <a:lstStyle/>
        <a:p>
          <a:pPr>
            <a:buFont typeface="Arial" panose="020B0604020202020204" pitchFamily="34" charset="0"/>
            <a:buChar char="•"/>
          </a:pPr>
          <a:r>
            <a:rPr lang="en-US" b="0" i="0" u="none" dirty="0">
              <a:solidFill>
                <a:srgbClr val="002060"/>
              </a:solidFill>
            </a:rPr>
            <a:t>RWFD could boost their employment retention strategy by giving employees creative freedom and an environment where they can prioritize their professional growth while maintaining a great work life balance</a:t>
          </a:r>
          <a:r>
            <a:rPr lang="en-US" b="0" i="0" dirty="0">
              <a:solidFill>
                <a:srgbClr val="002060"/>
              </a:solidFill>
            </a:rPr>
            <a:t>​</a:t>
          </a:r>
          <a:endParaRPr lang="en-US" dirty="0">
            <a:solidFill>
              <a:srgbClr val="002060"/>
            </a:solidFill>
          </a:endParaRPr>
        </a:p>
      </dgm:t>
    </dgm:pt>
    <dgm:pt modelId="{AFAB4968-8CCA-BC4C-95EA-E4B8BA271C96}" type="parTrans" cxnId="{3183413C-E279-4D49-8962-FBCB691BFFB9}">
      <dgm:prSet/>
      <dgm:spPr/>
      <dgm:t>
        <a:bodyPr/>
        <a:lstStyle/>
        <a:p>
          <a:endParaRPr lang="en-US">
            <a:solidFill>
              <a:srgbClr val="002060"/>
            </a:solidFill>
          </a:endParaRPr>
        </a:p>
      </dgm:t>
    </dgm:pt>
    <dgm:pt modelId="{C36E2179-F115-BA4E-964D-357F78ADF2C0}" type="sibTrans" cxnId="{3183413C-E279-4D49-8962-FBCB691BFFB9}">
      <dgm:prSet/>
      <dgm:spPr/>
      <dgm:t>
        <a:bodyPr/>
        <a:lstStyle/>
        <a:p>
          <a:endParaRPr lang="en-US">
            <a:solidFill>
              <a:srgbClr val="002060"/>
            </a:solidFill>
          </a:endParaRPr>
        </a:p>
      </dgm:t>
    </dgm:pt>
    <dgm:pt modelId="{9D5482BC-8FBB-0247-8EF4-38A55DEB0CF2}">
      <dgm:prSet phldrT="[Text]"/>
      <dgm:spPr>
        <a:noFill/>
        <a:ln>
          <a:solidFill>
            <a:srgbClr val="1C2E4E"/>
          </a:solidFill>
        </a:ln>
      </dgm:spPr>
      <dgm:t>
        <a:bodyPr/>
        <a:lstStyle/>
        <a:p>
          <a:r>
            <a:rPr lang="en-US" b="0" i="0" u="none" dirty="0">
              <a:solidFill>
                <a:srgbClr val="002060"/>
              </a:solidFill>
            </a:rPr>
            <a:t>RWFD can revise their competitive compensation and benefits and foster a pleasant work environment to talented professionals</a:t>
          </a:r>
          <a:r>
            <a:rPr lang="en-US" b="0" i="0" dirty="0">
              <a:solidFill>
                <a:srgbClr val="002060"/>
              </a:solidFill>
            </a:rPr>
            <a:t>​</a:t>
          </a:r>
          <a:endParaRPr lang="en-US" dirty="0">
            <a:solidFill>
              <a:srgbClr val="002060"/>
            </a:solidFill>
          </a:endParaRPr>
        </a:p>
      </dgm:t>
    </dgm:pt>
    <dgm:pt modelId="{26F2F5B0-986A-F244-BD32-ACE92B3DFA75}" type="parTrans" cxnId="{35457E91-ACC6-7843-AB81-48B7C1DBB4BF}">
      <dgm:prSet/>
      <dgm:spPr/>
      <dgm:t>
        <a:bodyPr/>
        <a:lstStyle/>
        <a:p>
          <a:endParaRPr lang="en-US">
            <a:solidFill>
              <a:srgbClr val="002060"/>
            </a:solidFill>
          </a:endParaRPr>
        </a:p>
      </dgm:t>
    </dgm:pt>
    <dgm:pt modelId="{DF36256B-BF4D-B84F-91D3-B481BF1A3BE8}" type="sibTrans" cxnId="{35457E91-ACC6-7843-AB81-48B7C1DBB4BF}">
      <dgm:prSet/>
      <dgm:spPr/>
      <dgm:t>
        <a:bodyPr/>
        <a:lstStyle/>
        <a:p>
          <a:endParaRPr lang="en-US">
            <a:solidFill>
              <a:srgbClr val="002060"/>
            </a:solidFill>
          </a:endParaRPr>
        </a:p>
      </dgm:t>
    </dgm:pt>
    <dgm:pt modelId="{D576CCE6-766C-5544-89A1-5DD683238096}" type="pres">
      <dgm:prSet presAssocID="{A715C5B8-6B20-AB4B-91C1-6E2A72A53539}" presName="Name0" presStyleCnt="0">
        <dgm:presLayoutVars>
          <dgm:chMax val="7"/>
          <dgm:chPref val="7"/>
          <dgm:dir/>
        </dgm:presLayoutVars>
      </dgm:prSet>
      <dgm:spPr/>
    </dgm:pt>
    <dgm:pt modelId="{295BDED6-771F-E148-A5DE-DB01C0797CE2}" type="pres">
      <dgm:prSet presAssocID="{A715C5B8-6B20-AB4B-91C1-6E2A72A53539}" presName="Name1" presStyleCnt="0"/>
      <dgm:spPr/>
    </dgm:pt>
    <dgm:pt modelId="{6B1C6B5C-83C9-A448-8C07-DE247B5A6413}" type="pres">
      <dgm:prSet presAssocID="{A715C5B8-6B20-AB4B-91C1-6E2A72A53539}" presName="cycle" presStyleCnt="0"/>
      <dgm:spPr/>
    </dgm:pt>
    <dgm:pt modelId="{1CB87960-47C8-3646-9045-95539A1E4BF7}" type="pres">
      <dgm:prSet presAssocID="{A715C5B8-6B20-AB4B-91C1-6E2A72A53539}" presName="srcNode" presStyleLbl="node1" presStyleIdx="0" presStyleCnt="4"/>
      <dgm:spPr/>
    </dgm:pt>
    <dgm:pt modelId="{D906B485-B553-2D47-8E53-395C8C5BCDB3}" type="pres">
      <dgm:prSet presAssocID="{A715C5B8-6B20-AB4B-91C1-6E2A72A53539}" presName="conn" presStyleLbl="parChTrans1D2" presStyleIdx="0" presStyleCnt="1"/>
      <dgm:spPr/>
    </dgm:pt>
    <dgm:pt modelId="{4B03AF0E-A9C5-904C-9DCA-815770F4E96F}" type="pres">
      <dgm:prSet presAssocID="{A715C5B8-6B20-AB4B-91C1-6E2A72A53539}" presName="extraNode" presStyleLbl="node1" presStyleIdx="0" presStyleCnt="4"/>
      <dgm:spPr/>
    </dgm:pt>
    <dgm:pt modelId="{7897E605-200C-D747-BF05-F91D6B612530}" type="pres">
      <dgm:prSet presAssocID="{A715C5B8-6B20-AB4B-91C1-6E2A72A53539}" presName="dstNode" presStyleLbl="node1" presStyleIdx="0" presStyleCnt="4"/>
      <dgm:spPr/>
    </dgm:pt>
    <dgm:pt modelId="{325F83B2-E9DA-A243-A247-ECAC11B5D81A}" type="pres">
      <dgm:prSet presAssocID="{D7B811AA-85F2-BD44-B1C2-7947EA196BA4}" presName="text_1" presStyleLbl="node1" presStyleIdx="0" presStyleCnt="4">
        <dgm:presLayoutVars>
          <dgm:bulletEnabled val="1"/>
        </dgm:presLayoutVars>
      </dgm:prSet>
      <dgm:spPr/>
    </dgm:pt>
    <dgm:pt modelId="{4DF9A577-6CE6-0348-B8F5-17A84B3CC940}" type="pres">
      <dgm:prSet presAssocID="{D7B811AA-85F2-BD44-B1C2-7947EA196BA4}" presName="accent_1" presStyleCnt="0"/>
      <dgm:spPr/>
    </dgm:pt>
    <dgm:pt modelId="{E542FABE-5BAC-B547-902D-110A21E247AE}" type="pres">
      <dgm:prSet presAssocID="{D7B811AA-85F2-BD44-B1C2-7947EA196BA4}" presName="accentRepeatNode" presStyleLbl="solidFgAcc1" presStyleIdx="0" presStyleCnt="4"/>
      <dgm:spPr>
        <a:solidFill>
          <a:srgbClr val="002060"/>
        </a:solidFill>
        <a:ln>
          <a:noFill/>
        </a:ln>
      </dgm:spPr>
    </dgm:pt>
    <dgm:pt modelId="{A5C8C839-26FF-B04E-9757-BF4A5612E6A5}" type="pres">
      <dgm:prSet presAssocID="{967E0BAD-05ED-A843-ABE7-1C46B3D85B49}" presName="text_2" presStyleLbl="node1" presStyleIdx="1" presStyleCnt="4">
        <dgm:presLayoutVars>
          <dgm:bulletEnabled val="1"/>
        </dgm:presLayoutVars>
      </dgm:prSet>
      <dgm:spPr/>
    </dgm:pt>
    <dgm:pt modelId="{7B0E9C17-9094-2D4F-BD72-4E3E252E5938}" type="pres">
      <dgm:prSet presAssocID="{967E0BAD-05ED-A843-ABE7-1C46B3D85B49}" presName="accent_2" presStyleCnt="0"/>
      <dgm:spPr/>
    </dgm:pt>
    <dgm:pt modelId="{1B9C9220-5BAE-B94A-9F7F-CCF63840D258}" type="pres">
      <dgm:prSet presAssocID="{967E0BAD-05ED-A843-ABE7-1C46B3D85B49}" presName="accentRepeatNode" presStyleLbl="solidFgAcc1" presStyleIdx="1" presStyleCnt="4"/>
      <dgm:spPr>
        <a:solidFill>
          <a:srgbClr val="002060"/>
        </a:solidFill>
        <a:ln>
          <a:noFill/>
        </a:ln>
      </dgm:spPr>
    </dgm:pt>
    <dgm:pt modelId="{7B0BAB68-C534-8342-94EE-3E3AA45477FA}" type="pres">
      <dgm:prSet presAssocID="{01EB1FB3-07DD-2945-B3A4-BC65A445280E}" presName="text_3" presStyleLbl="node1" presStyleIdx="2" presStyleCnt="4">
        <dgm:presLayoutVars>
          <dgm:bulletEnabled val="1"/>
        </dgm:presLayoutVars>
      </dgm:prSet>
      <dgm:spPr/>
    </dgm:pt>
    <dgm:pt modelId="{0C4043A9-6554-F347-9611-C0FEDE1CBA5C}" type="pres">
      <dgm:prSet presAssocID="{01EB1FB3-07DD-2945-B3A4-BC65A445280E}" presName="accent_3" presStyleCnt="0"/>
      <dgm:spPr/>
    </dgm:pt>
    <dgm:pt modelId="{CB11DC99-315A-BE42-9890-78D09DB7D7EE}" type="pres">
      <dgm:prSet presAssocID="{01EB1FB3-07DD-2945-B3A4-BC65A445280E}" presName="accentRepeatNode" presStyleLbl="solidFgAcc1" presStyleIdx="2" presStyleCnt="4"/>
      <dgm:spPr>
        <a:solidFill>
          <a:srgbClr val="002060"/>
        </a:solidFill>
        <a:ln>
          <a:noFill/>
        </a:ln>
      </dgm:spPr>
    </dgm:pt>
    <dgm:pt modelId="{D323806E-F815-AC4B-9573-EF462BB46A34}" type="pres">
      <dgm:prSet presAssocID="{9D5482BC-8FBB-0247-8EF4-38A55DEB0CF2}" presName="text_4" presStyleLbl="node1" presStyleIdx="3" presStyleCnt="4">
        <dgm:presLayoutVars>
          <dgm:bulletEnabled val="1"/>
        </dgm:presLayoutVars>
      </dgm:prSet>
      <dgm:spPr/>
    </dgm:pt>
    <dgm:pt modelId="{898603AB-8F9C-054D-A991-54C64CAB66B6}" type="pres">
      <dgm:prSet presAssocID="{9D5482BC-8FBB-0247-8EF4-38A55DEB0CF2}" presName="accent_4" presStyleCnt="0"/>
      <dgm:spPr/>
    </dgm:pt>
    <dgm:pt modelId="{D07664EA-60B4-614B-8F05-BAF31AEF72FF}" type="pres">
      <dgm:prSet presAssocID="{9D5482BC-8FBB-0247-8EF4-38A55DEB0CF2}" presName="accentRepeatNode" presStyleLbl="solidFgAcc1" presStyleIdx="3" presStyleCnt="4"/>
      <dgm:spPr>
        <a:solidFill>
          <a:srgbClr val="002060"/>
        </a:solidFill>
        <a:ln>
          <a:noFill/>
        </a:ln>
      </dgm:spPr>
    </dgm:pt>
  </dgm:ptLst>
  <dgm:cxnLst>
    <dgm:cxn modelId="{E4CCE627-361C-814C-B82B-053EA3CC0535}" type="presOf" srcId="{A715C5B8-6B20-AB4B-91C1-6E2A72A53539}" destId="{D576CCE6-766C-5544-89A1-5DD683238096}" srcOrd="0" destOrd="0" presId="urn:microsoft.com/office/officeart/2008/layout/VerticalCurvedList"/>
    <dgm:cxn modelId="{3183413C-E279-4D49-8962-FBCB691BFFB9}" srcId="{A715C5B8-6B20-AB4B-91C1-6E2A72A53539}" destId="{01EB1FB3-07DD-2945-B3A4-BC65A445280E}" srcOrd="2" destOrd="0" parTransId="{AFAB4968-8CCA-BC4C-95EA-E4B8BA271C96}" sibTransId="{C36E2179-F115-BA4E-964D-357F78ADF2C0}"/>
    <dgm:cxn modelId="{14753B7C-ABC7-6C46-8F08-B6935C33E547}" type="presOf" srcId="{9D5482BC-8FBB-0247-8EF4-38A55DEB0CF2}" destId="{D323806E-F815-AC4B-9573-EF462BB46A34}" srcOrd="0" destOrd="0" presId="urn:microsoft.com/office/officeart/2008/layout/VerticalCurvedList"/>
    <dgm:cxn modelId="{43214C91-DDED-334C-B187-7CB25A7DEC28}" type="presOf" srcId="{967E0BAD-05ED-A843-ABE7-1C46B3D85B49}" destId="{A5C8C839-26FF-B04E-9757-BF4A5612E6A5}" srcOrd="0" destOrd="0" presId="urn:microsoft.com/office/officeart/2008/layout/VerticalCurvedList"/>
    <dgm:cxn modelId="{35457E91-ACC6-7843-AB81-48B7C1DBB4BF}" srcId="{A715C5B8-6B20-AB4B-91C1-6E2A72A53539}" destId="{9D5482BC-8FBB-0247-8EF4-38A55DEB0CF2}" srcOrd="3" destOrd="0" parTransId="{26F2F5B0-986A-F244-BD32-ACE92B3DFA75}" sibTransId="{DF36256B-BF4D-B84F-91D3-B481BF1A3BE8}"/>
    <dgm:cxn modelId="{4AE4D09E-7060-5546-BEAA-48ABB8A0E7F7}" srcId="{A715C5B8-6B20-AB4B-91C1-6E2A72A53539}" destId="{967E0BAD-05ED-A843-ABE7-1C46B3D85B49}" srcOrd="1" destOrd="0" parTransId="{35F051FF-A2E9-4348-936B-316BA9C84A6B}" sibTransId="{416415A8-D219-1B47-8B98-00CB7AA8BF09}"/>
    <dgm:cxn modelId="{309F47C5-9A46-5440-8818-AC33600A2C57}" type="presOf" srcId="{01EB1FB3-07DD-2945-B3A4-BC65A445280E}" destId="{7B0BAB68-C534-8342-94EE-3E3AA45477FA}" srcOrd="0" destOrd="0" presId="urn:microsoft.com/office/officeart/2008/layout/VerticalCurvedList"/>
    <dgm:cxn modelId="{277C91CC-3308-D848-83CA-FD87EE5EE37A}" type="presOf" srcId="{94E52E77-B533-364E-AD75-38ADC68DC8C6}" destId="{D906B485-B553-2D47-8E53-395C8C5BCDB3}" srcOrd="0" destOrd="0" presId="urn:microsoft.com/office/officeart/2008/layout/VerticalCurvedList"/>
    <dgm:cxn modelId="{AEE036DE-B1AB-084C-A60E-F7D8A6B02A2D}" type="presOf" srcId="{D7B811AA-85F2-BD44-B1C2-7947EA196BA4}" destId="{325F83B2-E9DA-A243-A247-ECAC11B5D81A}" srcOrd="0" destOrd="0" presId="urn:microsoft.com/office/officeart/2008/layout/VerticalCurvedList"/>
    <dgm:cxn modelId="{C200A2EC-551B-8349-8F86-EA08CF519111}" srcId="{A715C5B8-6B20-AB4B-91C1-6E2A72A53539}" destId="{D7B811AA-85F2-BD44-B1C2-7947EA196BA4}" srcOrd="0" destOrd="0" parTransId="{25A8C59D-F8E0-DE43-AF14-8054C2ADFE2A}" sibTransId="{94E52E77-B533-364E-AD75-38ADC68DC8C6}"/>
    <dgm:cxn modelId="{5B3781B1-5778-EF4A-82C4-C7020B9F6BBE}" type="presParOf" srcId="{D576CCE6-766C-5544-89A1-5DD683238096}" destId="{295BDED6-771F-E148-A5DE-DB01C0797CE2}" srcOrd="0" destOrd="0" presId="urn:microsoft.com/office/officeart/2008/layout/VerticalCurvedList"/>
    <dgm:cxn modelId="{2763DFFD-949A-284D-BD44-8C2F00B08734}" type="presParOf" srcId="{295BDED6-771F-E148-A5DE-DB01C0797CE2}" destId="{6B1C6B5C-83C9-A448-8C07-DE247B5A6413}" srcOrd="0" destOrd="0" presId="urn:microsoft.com/office/officeart/2008/layout/VerticalCurvedList"/>
    <dgm:cxn modelId="{65E1CB63-93E5-474C-A8E2-B1D60DB9BF4D}" type="presParOf" srcId="{6B1C6B5C-83C9-A448-8C07-DE247B5A6413}" destId="{1CB87960-47C8-3646-9045-95539A1E4BF7}" srcOrd="0" destOrd="0" presId="urn:microsoft.com/office/officeart/2008/layout/VerticalCurvedList"/>
    <dgm:cxn modelId="{F1D03CB8-24F8-DB4F-AFE4-08E6C8BE2F7B}" type="presParOf" srcId="{6B1C6B5C-83C9-A448-8C07-DE247B5A6413}" destId="{D906B485-B553-2D47-8E53-395C8C5BCDB3}" srcOrd="1" destOrd="0" presId="urn:microsoft.com/office/officeart/2008/layout/VerticalCurvedList"/>
    <dgm:cxn modelId="{2BBCB197-C8D9-A44A-BFFA-E6D130DC9525}" type="presParOf" srcId="{6B1C6B5C-83C9-A448-8C07-DE247B5A6413}" destId="{4B03AF0E-A9C5-904C-9DCA-815770F4E96F}" srcOrd="2" destOrd="0" presId="urn:microsoft.com/office/officeart/2008/layout/VerticalCurvedList"/>
    <dgm:cxn modelId="{F70089C2-59D6-914C-93DE-66CB67A174A0}" type="presParOf" srcId="{6B1C6B5C-83C9-A448-8C07-DE247B5A6413}" destId="{7897E605-200C-D747-BF05-F91D6B612530}" srcOrd="3" destOrd="0" presId="urn:microsoft.com/office/officeart/2008/layout/VerticalCurvedList"/>
    <dgm:cxn modelId="{B942E185-B88B-FF49-B8FB-5CD35BE5DEDE}" type="presParOf" srcId="{295BDED6-771F-E148-A5DE-DB01C0797CE2}" destId="{325F83B2-E9DA-A243-A247-ECAC11B5D81A}" srcOrd="1" destOrd="0" presId="urn:microsoft.com/office/officeart/2008/layout/VerticalCurvedList"/>
    <dgm:cxn modelId="{36A7600F-336F-8946-ABA2-AAF60E021001}" type="presParOf" srcId="{295BDED6-771F-E148-A5DE-DB01C0797CE2}" destId="{4DF9A577-6CE6-0348-B8F5-17A84B3CC940}" srcOrd="2" destOrd="0" presId="urn:microsoft.com/office/officeart/2008/layout/VerticalCurvedList"/>
    <dgm:cxn modelId="{0D6FAB41-16CB-5D43-8313-EC000396FF0E}" type="presParOf" srcId="{4DF9A577-6CE6-0348-B8F5-17A84B3CC940}" destId="{E542FABE-5BAC-B547-902D-110A21E247AE}" srcOrd="0" destOrd="0" presId="urn:microsoft.com/office/officeart/2008/layout/VerticalCurvedList"/>
    <dgm:cxn modelId="{FF327CEC-31E7-2647-946D-174A204271E5}" type="presParOf" srcId="{295BDED6-771F-E148-A5DE-DB01C0797CE2}" destId="{A5C8C839-26FF-B04E-9757-BF4A5612E6A5}" srcOrd="3" destOrd="0" presId="urn:microsoft.com/office/officeart/2008/layout/VerticalCurvedList"/>
    <dgm:cxn modelId="{2F1557C4-DAEB-984D-AD9E-8B0FFAA24B74}" type="presParOf" srcId="{295BDED6-771F-E148-A5DE-DB01C0797CE2}" destId="{7B0E9C17-9094-2D4F-BD72-4E3E252E5938}" srcOrd="4" destOrd="0" presId="urn:microsoft.com/office/officeart/2008/layout/VerticalCurvedList"/>
    <dgm:cxn modelId="{ABFED0B4-D788-2E45-AAD8-FDD91917A7F3}" type="presParOf" srcId="{7B0E9C17-9094-2D4F-BD72-4E3E252E5938}" destId="{1B9C9220-5BAE-B94A-9F7F-CCF63840D258}" srcOrd="0" destOrd="0" presId="urn:microsoft.com/office/officeart/2008/layout/VerticalCurvedList"/>
    <dgm:cxn modelId="{EB15B4E5-DA2D-4D48-B353-6DDAF048CC18}" type="presParOf" srcId="{295BDED6-771F-E148-A5DE-DB01C0797CE2}" destId="{7B0BAB68-C534-8342-94EE-3E3AA45477FA}" srcOrd="5" destOrd="0" presId="urn:microsoft.com/office/officeart/2008/layout/VerticalCurvedList"/>
    <dgm:cxn modelId="{E06CE277-936C-814D-A320-990C0A0FBC43}" type="presParOf" srcId="{295BDED6-771F-E148-A5DE-DB01C0797CE2}" destId="{0C4043A9-6554-F347-9611-C0FEDE1CBA5C}" srcOrd="6" destOrd="0" presId="urn:microsoft.com/office/officeart/2008/layout/VerticalCurvedList"/>
    <dgm:cxn modelId="{1AE91DA3-43FA-C64F-A4B2-3C248FD7AC82}" type="presParOf" srcId="{0C4043A9-6554-F347-9611-C0FEDE1CBA5C}" destId="{CB11DC99-315A-BE42-9890-78D09DB7D7EE}" srcOrd="0" destOrd="0" presId="urn:microsoft.com/office/officeart/2008/layout/VerticalCurvedList"/>
    <dgm:cxn modelId="{C6F494CF-9D88-4E43-9581-5028EAB6539D}" type="presParOf" srcId="{295BDED6-771F-E148-A5DE-DB01C0797CE2}" destId="{D323806E-F815-AC4B-9573-EF462BB46A34}" srcOrd="7" destOrd="0" presId="urn:microsoft.com/office/officeart/2008/layout/VerticalCurvedList"/>
    <dgm:cxn modelId="{BE67672A-40CC-4A43-B7F8-EFE160FB7217}" type="presParOf" srcId="{295BDED6-771F-E148-A5DE-DB01C0797CE2}" destId="{898603AB-8F9C-054D-A991-54C64CAB66B6}" srcOrd="8" destOrd="0" presId="urn:microsoft.com/office/officeart/2008/layout/VerticalCurvedList"/>
    <dgm:cxn modelId="{7A521200-3EA3-7347-9907-7D540C6DEAC2}" type="presParOf" srcId="{898603AB-8F9C-054D-A991-54C64CAB66B6}" destId="{D07664EA-60B4-614B-8F05-BAF31AEF72FF}" srcOrd="0" destOrd="0" presId="urn:microsoft.com/office/officeart/2008/layout/VerticalCurv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06B485-B553-2D47-8E53-395C8C5BCDB3}">
      <dsp:nvSpPr>
        <dsp:cNvPr id="0" name=""/>
        <dsp:cNvSpPr/>
      </dsp:nvSpPr>
      <dsp:spPr>
        <a:xfrm>
          <a:off x="-4627861" y="-709504"/>
          <a:ext cx="5512642" cy="5512642"/>
        </a:xfrm>
        <a:prstGeom prst="blockArc">
          <a:avLst>
            <a:gd name="adj1" fmla="val 18900000"/>
            <a:gd name="adj2" fmla="val 2700000"/>
            <a:gd name="adj3" fmla="val 392"/>
          </a:avLst>
        </a:prstGeom>
        <a:noFill/>
        <a:ln w="12700" cap="flat" cmpd="sng" algn="ctr">
          <a:solidFill>
            <a:srgbClr val="002060"/>
          </a:solidFill>
          <a:prstDash val="solid"/>
          <a:miter lim="800000"/>
        </a:ln>
        <a:effectLst/>
      </dsp:spPr>
      <dsp:style>
        <a:lnRef idx="2">
          <a:scrgbClr r="0" g="0" b="0"/>
        </a:lnRef>
        <a:fillRef idx="0">
          <a:scrgbClr r="0" g="0" b="0"/>
        </a:fillRef>
        <a:effectRef idx="0">
          <a:scrgbClr r="0" g="0" b="0"/>
        </a:effectRef>
        <a:fontRef idx="minor"/>
      </dsp:style>
    </dsp:sp>
    <dsp:sp modelId="{325F83B2-E9DA-A243-A247-ECAC11B5D81A}">
      <dsp:nvSpPr>
        <dsp:cNvPr id="0" name=""/>
        <dsp:cNvSpPr/>
      </dsp:nvSpPr>
      <dsp:spPr>
        <a:xfrm>
          <a:off x="463418" y="314718"/>
          <a:ext cx="9676474" cy="629764"/>
        </a:xfrm>
        <a:prstGeom prst="rect">
          <a:avLst/>
        </a:prstGeom>
        <a:noFill/>
        <a:ln w="12700" cap="flat" cmpd="sng" algn="ctr">
          <a:solidFill>
            <a:srgbClr val="1C2E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9876"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u="none" kern="1200" dirty="0">
              <a:solidFill>
                <a:srgbClr val="002060"/>
              </a:solidFill>
            </a:rPr>
            <a:t>As RWFD employees come from a diverse group, by focusing on minority recruitment and branding themselves as an organization that values people from all walks of life, they can continue maintaining their diverse workforce</a:t>
          </a:r>
          <a:endParaRPr lang="en-US" sz="1500" kern="1200" dirty="0">
            <a:solidFill>
              <a:srgbClr val="002060"/>
            </a:solidFill>
          </a:endParaRPr>
        </a:p>
      </dsp:txBody>
      <dsp:txXfrm>
        <a:off x="463418" y="314718"/>
        <a:ext cx="9676474" cy="629764"/>
      </dsp:txXfrm>
    </dsp:sp>
    <dsp:sp modelId="{E542FABE-5BAC-B547-902D-110A21E247AE}">
      <dsp:nvSpPr>
        <dsp:cNvPr id="0" name=""/>
        <dsp:cNvSpPr/>
      </dsp:nvSpPr>
      <dsp:spPr>
        <a:xfrm>
          <a:off x="69815" y="235997"/>
          <a:ext cx="787205" cy="787205"/>
        </a:xfrm>
        <a:prstGeom prst="ellipse">
          <a:avLst/>
        </a:prstGeom>
        <a:solidFill>
          <a:srgbClr val="00206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5C8C839-26FF-B04E-9757-BF4A5612E6A5}">
      <dsp:nvSpPr>
        <dsp:cNvPr id="0" name=""/>
        <dsp:cNvSpPr/>
      </dsp:nvSpPr>
      <dsp:spPr>
        <a:xfrm>
          <a:off x="824476" y="1259529"/>
          <a:ext cx="9315415" cy="629764"/>
        </a:xfrm>
        <a:prstGeom prst="rect">
          <a:avLst/>
        </a:prstGeom>
        <a:noFill/>
        <a:ln w="12700" cap="flat" cmpd="sng" algn="ctr">
          <a:solidFill>
            <a:srgbClr val="1C2E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9876"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u="none" kern="1200" dirty="0">
              <a:solidFill>
                <a:srgbClr val="002060"/>
              </a:solidFill>
            </a:rPr>
            <a:t>RWFD  could continue recruiting more women while ensuring that they get paid equally as their male counterparts</a:t>
          </a:r>
          <a:endParaRPr lang="en-US" sz="1500" kern="1200" dirty="0">
            <a:solidFill>
              <a:srgbClr val="002060"/>
            </a:solidFill>
          </a:endParaRPr>
        </a:p>
      </dsp:txBody>
      <dsp:txXfrm>
        <a:off x="824476" y="1259529"/>
        <a:ext cx="9315415" cy="629764"/>
      </dsp:txXfrm>
    </dsp:sp>
    <dsp:sp modelId="{1B9C9220-5BAE-B94A-9F7F-CCF63840D258}">
      <dsp:nvSpPr>
        <dsp:cNvPr id="0" name=""/>
        <dsp:cNvSpPr/>
      </dsp:nvSpPr>
      <dsp:spPr>
        <a:xfrm>
          <a:off x="430873" y="1180808"/>
          <a:ext cx="787205" cy="787205"/>
        </a:xfrm>
        <a:prstGeom prst="ellipse">
          <a:avLst/>
        </a:prstGeom>
        <a:solidFill>
          <a:srgbClr val="00206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7B0BAB68-C534-8342-94EE-3E3AA45477FA}">
      <dsp:nvSpPr>
        <dsp:cNvPr id="0" name=""/>
        <dsp:cNvSpPr/>
      </dsp:nvSpPr>
      <dsp:spPr>
        <a:xfrm>
          <a:off x="824476" y="2204339"/>
          <a:ext cx="9315415" cy="629764"/>
        </a:xfrm>
        <a:prstGeom prst="rect">
          <a:avLst/>
        </a:prstGeom>
        <a:noFill/>
        <a:ln w="12700" cap="flat" cmpd="sng" algn="ctr">
          <a:solidFill>
            <a:srgbClr val="1C2E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9876" tIns="38100" rIns="38100" bIns="38100" numCol="1" spcCol="1270" anchor="ctr" anchorCtr="0">
          <a:noAutofit/>
        </a:bodyPr>
        <a:lstStyle/>
        <a:p>
          <a:pPr marL="0" lvl="0" indent="0" algn="l" defTabSz="666750">
            <a:lnSpc>
              <a:spcPct val="90000"/>
            </a:lnSpc>
            <a:spcBef>
              <a:spcPct val="0"/>
            </a:spcBef>
            <a:spcAft>
              <a:spcPct val="35000"/>
            </a:spcAft>
            <a:buFont typeface="Arial" panose="020B0604020202020204" pitchFamily="34" charset="0"/>
            <a:buNone/>
          </a:pPr>
          <a:r>
            <a:rPr lang="en-US" sz="1500" b="0" i="0" u="none" kern="1200" dirty="0">
              <a:solidFill>
                <a:srgbClr val="002060"/>
              </a:solidFill>
            </a:rPr>
            <a:t>RWFD could boost their employment retention strategy by giving employees creative freedom and an environment where they can prioritize their professional growth while maintaining a great work life balance</a:t>
          </a:r>
          <a:r>
            <a:rPr lang="en-US" sz="1500" b="0" i="0" kern="1200" dirty="0">
              <a:solidFill>
                <a:srgbClr val="002060"/>
              </a:solidFill>
            </a:rPr>
            <a:t>​</a:t>
          </a:r>
          <a:endParaRPr lang="en-US" sz="1500" kern="1200" dirty="0">
            <a:solidFill>
              <a:srgbClr val="002060"/>
            </a:solidFill>
          </a:endParaRPr>
        </a:p>
      </dsp:txBody>
      <dsp:txXfrm>
        <a:off x="824476" y="2204339"/>
        <a:ext cx="9315415" cy="629764"/>
      </dsp:txXfrm>
    </dsp:sp>
    <dsp:sp modelId="{CB11DC99-315A-BE42-9890-78D09DB7D7EE}">
      <dsp:nvSpPr>
        <dsp:cNvPr id="0" name=""/>
        <dsp:cNvSpPr/>
      </dsp:nvSpPr>
      <dsp:spPr>
        <a:xfrm>
          <a:off x="430873" y="2125618"/>
          <a:ext cx="787205" cy="787205"/>
        </a:xfrm>
        <a:prstGeom prst="ellipse">
          <a:avLst/>
        </a:prstGeom>
        <a:solidFill>
          <a:srgbClr val="00206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323806E-F815-AC4B-9573-EF462BB46A34}">
      <dsp:nvSpPr>
        <dsp:cNvPr id="0" name=""/>
        <dsp:cNvSpPr/>
      </dsp:nvSpPr>
      <dsp:spPr>
        <a:xfrm>
          <a:off x="463418" y="3149149"/>
          <a:ext cx="9676474" cy="629764"/>
        </a:xfrm>
        <a:prstGeom prst="rect">
          <a:avLst/>
        </a:prstGeom>
        <a:noFill/>
        <a:ln w="12700" cap="flat" cmpd="sng" algn="ctr">
          <a:solidFill>
            <a:srgbClr val="1C2E4E"/>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9876" tIns="38100" rIns="38100" bIns="38100" numCol="1" spcCol="1270" anchor="ctr" anchorCtr="0">
          <a:noAutofit/>
        </a:bodyPr>
        <a:lstStyle/>
        <a:p>
          <a:pPr marL="0" lvl="0" indent="0" algn="l" defTabSz="666750">
            <a:lnSpc>
              <a:spcPct val="90000"/>
            </a:lnSpc>
            <a:spcBef>
              <a:spcPct val="0"/>
            </a:spcBef>
            <a:spcAft>
              <a:spcPct val="35000"/>
            </a:spcAft>
            <a:buNone/>
          </a:pPr>
          <a:r>
            <a:rPr lang="en-US" sz="1500" b="0" i="0" u="none" kern="1200" dirty="0">
              <a:solidFill>
                <a:srgbClr val="002060"/>
              </a:solidFill>
            </a:rPr>
            <a:t>RWFD can revise their competitive compensation and benefits and foster a pleasant work environment to talented professionals</a:t>
          </a:r>
          <a:r>
            <a:rPr lang="en-US" sz="1500" b="0" i="0" kern="1200" dirty="0">
              <a:solidFill>
                <a:srgbClr val="002060"/>
              </a:solidFill>
            </a:rPr>
            <a:t>​</a:t>
          </a:r>
          <a:endParaRPr lang="en-US" sz="1500" kern="1200" dirty="0">
            <a:solidFill>
              <a:srgbClr val="002060"/>
            </a:solidFill>
          </a:endParaRPr>
        </a:p>
      </dsp:txBody>
      <dsp:txXfrm>
        <a:off x="463418" y="3149149"/>
        <a:ext cx="9676474" cy="629764"/>
      </dsp:txXfrm>
    </dsp:sp>
    <dsp:sp modelId="{D07664EA-60B4-614B-8F05-BAF31AEF72FF}">
      <dsp:nvSpPr>
        <dsp:cNvPr id="0" name=""/>
        <dsp:cNvSpPr/>
      </dsp:nvSpPr>
      <dsp:spPr>
        <a:xfrm>
          <a:off x="69815" y="3070429"/>
          <a:ext cx="787205" cy="787205"/>
        </a:xfrm>
        <a:prstGeom prst="ellipse">
          <a:avLst/>
        </a:prstGeom>
        <a:solidFill>
          <a:srgbClr val="002060"/>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AF506F9-91AB-457B-A321-BA32DFC452D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E71BC67-B9B6-41AE-BB4E-51234F20984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19C063D-436A-410C-A490-190D73BB5D3E}" type="datetimeFigureOut">
              <a:rPr lang="en-US" smtClean="0"/>
              <a:t>4/28/22</a:t>
            </a:fld>
            <a:endParaRPr lang="en-US"/>
          </a:p>
        </p:txBody>
      </p:sp>
      <p:sp>
        <p:nvSpPr>
          <p:cNvPr id="4" name="Footer Placeholder 3">
            <a:extLst>
              <a:ext uri="{FF2B5EF4-FFF2-40B4-BE49-F238E27FC236}">
                <a16:creationId xmlns:a16="http://schemas.microsoft.com/office/drawing/2014/main" id="{A0E2BB79-F5ED-4C7F-A869-D9A323F2CA0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A40207CB-184F-4400-BBE4-E0B71DE062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28996C-DF1E-45F4-80FD-86472FDB10B8}" type="slidenum">
              <a:rPr lang="en-US" smtClean="0"/>
              <a:t>‹#›</a:t>
            </a:fld>
            <a:endParaRPr lang="en-US"/>
          </a:p>
        </p:txBody>
      </p:sp>
    </p:spTree>
    <p:extLst>
      <p:ext uri="{BB962C8B-B14F-4D97-AF65-F5344CB8AC3E}">
        <p14:creationId xmlns:p14="http://schemas.microsoft.com/office/powerpoint/2010/main" val="1401684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8BDD7-4F37-46AB-9A13-BF4D77EDD71D}" type="datetimeFigureOut">
              <a:rPr lang="en-US" smtClean="0"/>
              <a:t>4/28/22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8F48A-6110-47DA-8521-A1D1FFD22FEF}" type="slidenum">
              <a:rPr lang="en-US" smtClean="0"/>
              <a:t>‹#›</a:t>
            </a:fld>
            <a:endParaRPr lang="en-US"/>
          </a:p>
        </p:txBody>
      </p:sp>
    </p:spTree>
    <p:extLst>
      <p:ext uri="{BB962C8B-B14F-4D97-AF65-F5344CB8AC3E}">
        <p14:creationId xmlns:p14="http://schemas.microsoft.com/office/powerpoint/2010/main" val="3451491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6DF8F48A-6110-47DA-8521-A1D1FFD22FEF}" type="slidenum">
              <a:rPr lang="en-US" smtClean="0"/>
              <a:t>1</a:t>
            </a:fld>
            <a:endParaRPr lang="en-US"/>
          </a:p>
        </p:txBody>
      </p:sp>
    </p:spTree>
    <p:extLst>
      <p:ext uri="{BB962C8B-B14F-4D97-AF65-F5344CB8AC3E}">
        <p14:creationId xmlns:p14="http://schemas.microsoft.com/office/powerpoint/2010/main" val="3622952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10</a:t>
            </a:fld>
            <a:endParaRPr lang="en-US"/>
          </a:p>
        </p:txBody>
      </p:sp>
    </p:spTree>
    <p:extLst>
      <p:ext uri="{BB962C8B-B14F-4D97-AF65-F5344CB8AC3E}">
        <p14:creationId xmlns:p14="http://schemas.microsoft.com/office/powerpoint/2010/main" val="1437563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6DF8F48A-6110-47DA-8521-A1D1FFD22FEF}" type="slidenum">
              <a:rPr lang="en-US" smtClean="0"/>
              <a:t>11</a:t>
            </a:fld>
            <a:endParaRPr lang="en-US"/>
          </a:p>
        </p:txBody>
      </p:sp>
    </p:spTree>
    <p:extLst>
      <p:ext uri="{BB962C8B-B14F-4D97-AF65-F5344CB8AC3E}">
        <p14:creationId xmlns:p14="http://schemas.microsoft.com/office/powerpoint/2010/main" val="4149502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10"/>
          </p:nvPr>
        </p:nvSpPr>
        <p:spPr/>
        <p:txBody>
          <a:bodyPr/>
          <a:lstStyle/>
          <a:p>
            <a:fld id="{6DF8F48A-6110-47DA-8521-A1D1FFD22FEF}" type="slidenum">
              <a:rPr lang="en-US" smtClean="0"/>
              <a:t>12</a:t>
            </a:fld>
            <a:endParaRPr lang="en-US"/>
          </a:p>
        </p:txBody>
      </p:sp>
    </p:spTree>
    <p:extLst>
      <p:ext uri="{BB962C8B-B14F-4D97-AF65-F5344CB8AC3E}">
        <p14:creationId xmlns:p14="http://schemas.microsoft.com/office/powerpoint/2010/main" val="2720334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13</a:t>
            </a:fld>
            <a:endParaRPr lang="en-US"/>
          </a:p>
        </p:txBody>
      </p:sp>
    </p:spTree>
    <p:extLst>
      <p:ext uri="{BB962C8B-B14F-4D97-AF65-F5344CB8AC3E}">
        <p14:creationId xmlns:p14="http://schemas.microsoft.com/office/powerpoint/2010/main" val="3896513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14</a:t>
            </a:fld>
            <a:endParaRPr lang="en-US"/>
          </a:p>
        </p:txBody>
      </p:sp>
    </p:spTree>
    <p:extLst>
      <p:ext uri="{BB962C8B-B14F-4D97-AF65-F5344CB8AC3E}">
        <p14:creationId xmlns:p14="http://schemas.microsoft.com/office/powerpoint/2010/main" val="1237516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https://www.visier.com/blog/trends/3-ways-people-analytics-future/</a:t>
            </a:r>
            <a:br>
              <a:rPr lang="en-US"/>
            </a:br>
            <a:r>
              <a:rPr lang="en-US"/>
              <a:t>https://pattyrn.com/blog/3-ways-the-future-of-people-analytics-is-changing</a:t>
            </a:r>
          </a:p>
        </p:txBody>
      </p:sp>
      <p:sp>
        <p:nvSpPr>
          <p:cNvPr id="4" name="Slide Number Placeholder 3"/>
          <p:cNvSpPr>
            <a:spLocks noGrp="1"/>
          </p:cNvSpPr>
          <p:nvPr>
            <p:ph type="sldNum" sz="quarter" idx="10"/>
          </p:nvPr>
        </p:nvSpPr>
        <p:spPr/>
        <p:txBody>
          <a:bodyPr/>
          <a:lstStyle/>
          <a:p>
            <a:fld id="{6DF8F48A-6110-47DA-8521-A1D1FFD22FEF}" type="slidenum">
              <a:rPr lang="en-US" smtClean="0"/>
              <a:t>15</a:t>
            </a:fld>
            <a:endParaRPr lang="en-US"/>
          </a:p>
        </p:txBody>
      </p:sp>
    </p:spTree>
    <p:extLst>
      <p:ext uri="{BB962C8B-B14F-4D97-AF65-F5344CB8AC3E}">
        <p14:creationId xmlns:p14="http://schemas.microsoft.com/office/powerpoint/2010/main" val="5923044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16</a:t>
            </a:fld>
            <a:endParaRPr lang="en-US"/>
          </a:p>
        </p:txBody>
      </p:sp>
    </p:spTree>
    <p:extLst>
      <p:ext uri="{BB962C8B-B14F-4D97-AF65-F5344CB8AC3E}">
        <p14:creationId xmlns:p14="http://schemas.microsoft.com/office/powerpoint/2010/main" val="1014932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17</a:t>
            </a:fld>
            <a:endParaRPr lang="en-US"/>
          </a:p>
        </p:txBody>
      </p:sp>
    </p:spTree>
    <p:extLst>
      <p:ext uri="{BB962C8B-B14F-4D97-AF65-F5344CB8AC3E}">
        <p14:creationId xmlns:p14="http://schemas.microsoft.com/office/powerpoint/2010/main" val="73683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2</a:t>
            </a:fld>
            <a:endParaRPr lang="en-US"/>
          </a:p>
        </p:txBody>
      </p:sp>
    </p:spTree>
    <p:extLst>
      <p:ext uri="{BB962C8B-B14F-4D97-AF65-F5344CB8AC3E}">
        <p14:creationId xmlns:p14="http://schemas.microsoft.com/office/powerpoint/2010/main" val="17699957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3</a:t>
            </a:fld>
            <a:endParaRPr lang="en-US"/>
          </a:p>
        </p:txBody>
      </p:sp>
    </p:spTree>
    <p:extLst>
      <p:ext uri="{BB962C8B-B14F-4D97-AF65-F5344CB8AC3E}">
        <p14:creationId xmlns:p14="http://schemas.microsoft.com/office/powerpoint/2010/main" val="233336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4</a:t>
            </a:fld>
            <a:endParaRPr lang="en-US"/>
          </a:p>
        </p:txBody>
      </p:sp>
    </p:spTree>
    <p:extLst>
      <p:ext uri="{BB962C8B-B14F-4D97-AF65-F5344CB8AC3E}">
        <p14:creationId xmlns:p14="http://schemas.microsoft.com/office/powerpoint/2010/main" val="363318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5</a:t>
            </a:fld>
            <a:endParaRPr lang="en-US"/>
          </a:p>
        </p:txBody>
      </p:sp>
    </p:spTree>
    <p:extLst>
      <p:ext uri="{BB962C8B-B14F-4D97-AF65-F5344CB8AC3E}">
        <p14:creationId xmlns:p14="http://schemas.microsoft.com/office/powerpoint/2010/main" val="193194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6</a:t>
            </a:fld>
            <a:endParaRPr lang="en-US"/>
          </a:p>
        </p:txBody>
      </p:sp>
    </p:spTree>
    <p:extLst>
      <p:ext uri="{BB962C8B-B14F-4D97-AF65-F5344CB8AC3E}">
        <p14:creationId xmlns:p14="http://schemas.microsoft.com/office/powerpoint/2010/main" val="3282293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7</a:t>
            </a:fld>
            <a:endParaRPr lang="en-US"/>
          </a:p>
        </p:txBody>
      </p:sp>
    </p:spTree>
    <p:extLst>
      <p:ext uri="{BB962C8B-B14F-4D97-AF65-F5344CB8AC3E}">
        <p14:creationId xmlns:p14="http://schemas.microsoft.com/office/powerpoint/2010/main" val="530201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8</a:t>
            </a:fld>
            <a:endParaRPr lang="en-US"/>
          </a:p>
        </p:txBody>
      </p:sp>
    </p:spTree>
    <p:extLst>
      <p:ext uri="{BB962C8B-B14F-4D97-AF65-F5344CB8AC3E}">
        <p14:creationId xmlns:p14="http://schemas.microsoft.com/office/powerpoint/2010/main" val="1402467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a:t>
            </a:r>
          </a:p>
        </p:txBody>
      </p:sp>
      <p:sp>
        <p:nvSpPr>
          <p:cNvPr id="4" name="Slide Number Placeholder 3"/>
          <p:cNvSpPr>
            <a:spLocks noGrp="1"/>
          </p:cNvSpPr>
          <p:nvPr>
            <p:ph type="sldNum" sz="quarter" idx="10"/>
          </p:nvPr>
        </p:nvSpPr>
        <p:spPr/>
        <p:txBody>
          <a:bodyPr/>
          <a:lstStyle/>
          <a:p>
            <a:fld id="{6DF8F48A-6110-47DA-8521-A1D1FFD22FEF}" type="slidenum">
              <a:rPr lang="en-US" smtClean="0"/>
              <a:t>9</a:t>
            </a:fld>
            <a:endParaRPr lang="en-US"/>
          </a:p>
        </p:txBody>
      </p:sp>
    </p:spTree>
    <p:extLst>
      <p:ext uri="{BB962C8B-B14F-4D97-AF65-F5344CB8AC3E}">
        <p14:creationId xmlns:p14="http://schemas.microsoft.com/office/powerpoint/2010/main" val="2080086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0BBB5-FEB0-47AD-A01D-A9D3462038F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8207C41-C17D-4E84-B9CC-CA142B94C1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45F25D-6082-47DE-9B2C-675944DD1812}"/>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5" name="Footer Placeholder 4">
            <a:extLst>
              <a:ext uri="{FF2B5EF4-FFF2-40B4-BE49-F238E27FC236}">
                <a16:creationId xmlns:a16="http://schemas.microsoft.com/office/drawing/2014/main" id="{5E24B0FF-3B25-4E5C-A0A7-4E16363621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77007-1A01-499B-ACAD-C9F9C20B76F8}"/>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1169962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81C24-32F4-4208-B651-CDCBFCD0312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8B74779-B577-461F-A409-71F6A5A11A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B044BD-4FA0-432C-95D7-517D2DE8C4B6}"/>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5" name="Footer Placeholder 4">
            <a:extLst>
              <a:ext uri="{FF2B5EF4-FFF2-40B4-BE49-F238E27FC236}">
                <a16:creationId xmlns:a16="http://schemas.microsoft.com/office/drawing/2014/main" id="{AD17F283-FE61-4C9A-9E39-74D429C582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9B807-6FE9-4E47-846B-BCB39B7AE2D5}"/>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3103985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42594DD-FFD4-4AA9-BCDA-0BA87C14639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79C2B6E-24EB-42CE-8B4D-3178D08C7E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C92C56-63F3-4246-AAEE-2FBC89E80248}"/>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5" name="Footer Placeholder 4">
            <a:extLst>
              <a:ext uri="{FF2B5EF4-FFF2-40B4-BE49-F238E27FC236}">
                <a16:creationId xmlns:a16="http://schemas.microsoft.com/office/drawing/2014/main" id="{35C10319-C816-40EC-B1D0-FD9748E41D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54E9AB-6952-407A-9F06-2EB917172FBD}"/>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360371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ADCE2-978E-4923-B0E9-4C966B6798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EB0BD6-F012-4C6D-BDAD-9E90ED25A3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E2F9E5-192C-4E88-9147-D263893B1842}"/>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5" name="Footer Placeholder 4">
            <a:extLst>
              <a:ext uri="{FF2B5EF4-FFF2-40B4-BE49-F238E27FC236}">
                <a16:creationId xmlns:a16="http://schemas.microsoft.com/office/drawing/2014/main" id="{794A7138-3EAF-4C9D-903E-55D9BC0402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DB0B82-496D-45C3-A682-7AF9AFFB9693}"/>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3515126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3DAD0-5F6F-47DA-A010-1C4A30C88AB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C8EFA6E-A768-42A8-B2C3-F100D82609A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F46640-E89E-47CE-984D-0C0ECF7CF529}"/>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5" name="Footer Placeholder 4">
            <a:extLst>
              <a:ext uri="{FF2B5EF4-FFF2-40B4-BE49-F238E27FC236}">
                <a16:creationId xmlns:a16="http://schemas.microsoft.com/office/drawing/2014/main" id="{F4177A8F-F167-4C43-AEE7-4506708014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1DA754-ED79-4909-833D-55BF9A5D80BB}"/>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31600877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AA026-BFE6-4D2A-9ABF-C593B56665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747E8-A36B-4B4A-B2A4-B5283152AB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C6B59D-87BD-4F32-B9BC-31F9B1A5D7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C49B47-0C41-4DCC-9902-126916D9C448}"/>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6" name="Footer Placeholder 5">
            <a:extLst>
              <a:ext uri="{FF2B5EF4-FFF2-40B4-BE49-F238E27FC236}">
                <a16:creationId xmlns:a16="http://schemas.microsoft.com/office/drawing/2014/main" id="{B7CD28B7-2F2D-4E80-A107-C1F266C630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5D650A-4D0F-46AE-A132-267FCD921E82}"/>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1219876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64C6F9-F6F6-4EA1-98AA-81B84F7CC0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B8B83E-B37C-46C9-8284-D6EBA0033C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9A150B8-0288-44AC-9CE7-E7BD9FB32E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CF5DCAE-6027-49B9-A818-F45FADE27B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4FAE16-DBCB-4A42-BFFC-053F2D529A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E8C038-E6A1-499D-9E24-FA5980421C81}"/>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8" name="Footer Placeholder 7">
            <a:extLst>
              <a:ext uri="{FF2B5EF4-FFF2-40B4-BE49-F238E27FC236}">
                <a16:creationId xmlns:a16="http://schemas.microsoft.com/office/drawing/2014/main" id="{F9F911B6-A759-487E-8CB6-CF9EF737F0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906EC0-369D-4138-8D70-148CFDEE55EE}"/>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28245543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02F8A-97AC-456C-B9E3-45A7D520C5D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340F483-F2B9-47A3-9B5C-8C264B7016BD}"/>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4" name="Footer Placeholder 3">
            <a:extLst>
              <a:ext uri="{FF2B5EF4-FFF2-40B4-BE49-F238E27FC236}">
                <a16:creationId xmlns:a16="http://schemas.microsoft.com/office/drawing/2014/main" id="{25849874-9D9B-4597-B20D-33D6F58BCA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35894C-9062-435A-9758-82ED9C6D787E}"/>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268177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A3F6AD-4D61-4238-AB7D-613625BFF81F}"/>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3" name="Footer Placeholder 2">
            <a:extLst>
              <a:ext uri="{FF2B5EF4-FFF2-40B4-BE49-F238E27FC236}">
                <a16:creationId xmlns:a16="http://schemas.microsoft.com/office/drawing/2014/main" id="{D8AACDC9-944D-47C6-B286-82C86AD9431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EAAC43-3846-4080-B764-AB2DB308C58A}"/>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2821370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F4779-0336-4AFA-B9A7-259EE8BEC1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82F449-DDC3-4694-81E5-91A4B8F433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F00A2C4-3B2E-46AC-9605-73F5B2CC1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909769-F5A5-4635-BD0C-D6049DEB9632}"/>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6" name="Footer Placeholder 5">
            <a:extLst>
              <a:ext uri="{FF2B5EF4-FFF2-40B4-BE49-F238E27FC236}">
                <a16:creationId xmlns:a16="http://schemas.microsoft.com/office/drawing/2014/main" id="{F9252DC3-D3D7-446F-A866-D7820B7BF8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1CDB00-5218-4567-902B-845073BE8753}"/>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1776128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661E4-9FF7-494B-A1C9-C9A1DD7052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D245657-DA21-4769-84F8-88DC644508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167B310-6692-4981-9CB8-FE79A091FF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DA2C9E-A9AD-4BB9-A691-90BB84F58CE9}"/>
              </a:ext>
            </a:extLst>
          </p:cNvPr>
          <p:cNvSpPr>
            <a:spLocks noGrp="1"/>
          </p:cNvSpPr>
          <p:nvPr>
            <p:ph type="dt" sz="half" idx="10"/>
          </p:nvPr>
        </p:nvSpPr>
        <p:spPr/>
        <p:txBody>
          <a:bodyPr/>
          <a:lstStyle/>
          <a:p>
            <a:fld id="{9294036C-9E7C-4FFC-99FA-414B61E345DD}" type="datetimeFigureOut">
              <a:rPr lang="en-US" smtClean="0"/>
              <a:t>4/28/22</a:t>
            </a:fld>
            <a:endParaRPr lang="en-US"/>
          </a:p>
        </p:txBody>
      </p:sp>
      <p:sp>
        <p:nvSpPr>
          <p:cNvPr id="6" name="Footer Placeholder 5">
            <a:extLst>
              <a:ext uri="{FF2B5EF4-FFF2-40B4-BE49-F238E27FC236}">
                <a16:creationId xmlns:a16="http://schemas.microsoft.com/office/drawing/2014/main" id="{F4B3D45D-C826-4846-BBFC-A0D98B7E7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516961-40DC-443E-9DB8-3A987DF499A9}"/>
              </a:ext>
            </a:extLst>
          </p:cNvPr>
          <p:cNvSpPr>
            <a:spLocks noGrp="1"/>
          </p:cNvSpPr>
          <p:nvPr>
            <p:ph type="sldNum" sz="quarter" idx="12"/>
          </p:nvPr>
        </p:nvSpPr>
        <p:spPr/>
        <p:txBody>
          <a:bodyPr/>
          <a:lstStyle/>
          <a:p>
            <a:fld id="{ED6580AB-5C3C-4B4F-8E2A-8B7A0A8CE695}" type="slidenum">
              <a:rPr lang="en-US" smtClean="0"/>
              <a:t>‹#›</a:t>
            </a:fld>
            <a:endParaRPr lang="en-US"/>
          </a:p>
        </p:txBody>
      </p:sp>
    </p:spTree>
    <p:extLst>
      <p:ext uri="{BB962C8B-B14F-4D97-AF65-F5344CB8AC3E}">
        <p14:creationId xmlns:p14="http://schemas.microsoft.com/office/powerpoint/2010/main" val="2631333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41CFC-63B9-4A19-A8AB-62B9E452AE5E}"/>
              </a:ext>
            </a:extLst>
          </p:cNvPr>
          <p:cNvSpPr>
            <a:spLocks noGrp="1"/>
          </p:cNvSpPr>
          <p:nvPr>
            <p:ph type="title"/>
          </p:nvPr>
        </p:nvSpPr>
        <p:spPr>
          <a:xfrm>
            <a:off x="838200" y="365125"/>
            <a:ext cx="10515600" cy="1325563"/>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15A838B-134E-40B6-A7E3-1119BB8BF5BD}"/>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943BB-9EAD-4CBC-9CA2-75F70C6B5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94036C-9E7C-4FFC-99FA-414B61E345DD}" type="datetimeFigureOut">
              <a:rPr lang="en-US" smtClean="0"/>
              <a:t>4/28/22</a:t>
            </a:fld>
            <a:endParaRPr lang="en-US"/>
          </a:p>
        </p:txBody>
      </p:sp>
      <p:sp>
        <p:nvSpPr>
          <p:cNvPr id="5" name="Footer Placeholder 4">
            <a:extLst>
              <a:ext uri="{FF2B5EF4-FFF2-40B4-BE49-F238E27FC236}">
                <a16:creationId xmlns:a16="http://schemas.microsoft.com/office/drawing/2014/main" id="{F204E537-5CBA-4B86-9D30-577B9F741E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E79E72-0F12-4646-BCDF-4C9EAA89C2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6580AB-5C3C-4B4F-8E2A-8B7A0A8CE695}" type="slidenum">
              <a:rPr lang="en-US" smtClean="0"/>
              <a:t>‹#›</a:t>
            </a:fld>
            <a:endParaRPr lang="en-US"/>
          </a:p>
        </p:txBody>
      </p:sp>
    </p:spTree>
    <p:extLst>
      <p:ext uri="{BB962C8B-B14F-4D97-AF65-F5344CB8AC3E}">
        <p14:creationId xmlns:p14="http://schemas.microsoft.com/office/powerpoint/2010/main" val="5543780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app/profile/akshaya.srinivasan/viz/PeopleAnalyticsDashboard_16511216803470/Overview" TargetMode="Externa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22.svg"/><Relationship Id="rId5" Type="http://schemas.openxmlformats.org/officeDocument/2006/relationships/diagramQuickStyle" Target="../diagrams/quickStyle1.xml"/><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svg"/><Relationship Id="rId1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hyperlink" Target="https://data.world/markbradbourne/rwfd-real-world-fake-data/workspace/file?filename=Human+Resources.csv"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hyperlink" Target="https://www.google.com/url?sa=i&amp;url=https%3A%2F%2Fwww.shutterstock.com%2Fimage-illustration%2Fblue-staff-employee-turnover-infographics-flat-357705869&amp;psig=AOvVaw3_fYiH-BaphHK3wJPTd-jx&amp;ust=1650938288560000&amp;source=images&amp;cd=vfe&amp;ved=0CA0QjhxqFwoTCKiR9fSQrvcCFQAAAAAdAAAAABAD&#8203;&#8203;%20%20&#8203;&#8203;" TargetMode="External"/><Relationship Id="rId5" Type="http://schemas.openxmlformats.org/officeDocument/2006/relationships/hyperlink" Target="https://www.google.com/url?sa=i&amp;url=https%3A%2F%2Fdistantjob.com%2Fblog%2Fworkplace-diversity-and-inclusion%2F&amp;psig=AOvVaw3387P2EosKX6xsSif_ECqI&amp;ust=1650938471985000&amp;source=images&amp;cd=vfe&amp;ved=0CA0QjhxqFwoTCNC8n-qQrvcCFQAAAAAdAAAAABAD&#8203;&#8203;" TargetMode="External"/><Relationship Id="rId4" Type="http://schemas.openxmlformats.org/officeDocument/2006/relationships/hyperlink" Target="https://www.google.com/url?sa=i&amp;url=https%3A%2F%2Fwww.makaihr.com%2Fpost%2Fhow-to-adjust-your-employee-recognition-program-for-virtual-work&amp;psig=AOvVaw2G4_8mO5hDvWZJ_0sh-fpz&amp;ust=1650938742365000&amp;source=images&amp;cd=vfe&amp;ved=0CA0QjhxqFwoTCICB656QrvcCFQAAAAAdAAAAABAJ&#8203;&#8203;"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TextBox 23">
            <a:extLst>
              <a:ext uri="{FF2B5EF4-FFF2-40B4-BE49-F238E27FC236}">
                <a16:creationId xmlns:a16="http://schemas.microsoft.com/office/drawing/2014/main" id="{C1165547-DF3A-4694-9097-2BDAF2003713}"/>
              </a:ext>
            </a:extLst>
          </p:cNvPr>
          <p:cNvSpPr txBox="1"/>
          <p:nvPr/>
        </p:nvSpPr>
        <p:spPr>
          <a:xfrm>
            <a:off x="1314824" y="735106"/>
            <a:ext cx="10053763" cy="29284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kern="1200" dirty="0">
                <a:solidFill>
                  <a:srgbClr val="FFFFFF"/>
                </a:solidFill>
                <a:latin typeface="Cambria" panose="02040503050406030204" pitchFamily="18" charset="0"/>
                <a:ea typeface="+mj-ea"/>
                <a:cs typeface="+mj-cs"/>
              </a:rPr>
              <a:t>PEOPLE ANALYTICS</a:t>
            </a:r>
          </a:p>
        </p:txBody>
      </p:sp>
      <p:sp>
        <p:nvSpPr>
          <p:cNvPr id="3" name="Title 2" hidden="1">
            <a:extLst>
              <a:ext uri="{FF2B5EF4-FFF2-40B4-BE49-F238E27FC236}">
                <a16:creationId xmlns:a16="http://schemas.microsoft.com/office/drawing/2014/main" id="{016C325E-5B69-4D07-BBFB-7DB217A69D48}"/>
              </a:ext>
            </a:extLst>
          </p:cNvPr>
          <p:cNvSpPr>
            <a:spLocks noGrp="1"/>
          </p:cNvSpPr>
          <p:nvPr>
            <p:ph type="ctrTitle"/>
          </p:nvPr>
        </p:nvSpPr>
        <p:spPr/>
        <p:txBody>
          <a:bodyPr/>
          <a:lstStyle/>
          <a:p>
            <a:r>
              <a:rPr lang="en-US"/>
              <a:t>Human resources slide 1</a:t>
            </a:r>
          </a:p>
        </p:txBody>
      </p:sp>
      <p:sp>
        <p:nvSpPr>
          <p:cNvPr id="5" name="Rectangle 4">
            <a:extLst>
              <a:ext uri="{FF2B5EF4-FFF2-40B4-BE49-F238E27FC236}">
                <a16:creationId xmlns:a16="http://schemas.microsoft.com/office/drawing/2014/main" id="{3CBFF267-1C75-B015-99F6-EA90482EA0B4}"/>
              </a:ext>
            </a:extLst>
          </p:cNvPr>
          <p:cNvSpPr/>
          <p:nvPr/>
        </p:nvSpPr>
        <p:spPr>
          <a:xfrm>
            <a:off x="8744325" y="4820287"/>
            <a:ext cx="3447676" cy="1797461"/>
          </a:xfrm>
          <a:prstGeom prst="rect">
            <a:avLst/>
          </a:prstGeom>
        </p:spPr>
        <p:txBody>
          <a:bodyPr wrap="square" lIns="0" tIns="0" rIns="0" bIns="0" anchor="t">
            <a:noAutofit/>
          </a:bodyPr>
          <a:lstStyle/>
          <a:p>
            <a:pPr>
              <a:lnSpc>
                <a:spcPct val="90000"/>
              </a:lnSpc>
              <a:spcAft>
                <a:spcPts val="600"/>
              </a:spcAft>
            </a:pPr>
            <a:r>
              <a:rPr lang="en-US" sz="2000" b="1" dirty="0">
                <a:solidFill>
                  <a:srgbClr val="002060"/>
                </a:solidFill>
                <a:cs typeface="Segoe UI"/>
              </a:rPr>
              <a:t>Presented By, </a:t>
            </a:r>
          </a:p>
          <a:p>
            <a:pPr>
              <a:lnSpc>
                <a:spcPct val="90000"/>
              </a:lnSpc>
              <a:spcAft>
                <a:spcPts val="600"/>
              </a:spcAft>
            </a:pPr>
            <a:r>
              <a:rPr lang="en-US" sz="2000" dirty="0">
                <a:solidFill>
                  <a:srgbClr val="002060"/>
                </a:solidFill>
                <a:cs typeface="Segoe UI"/>
              </a:rPr>
              <a:t>Akshaya Srinivasan</a:t>
            </a:r>
          </a:p>
          <a:p>
            <a:pPr>
              <a:lnSpc>
                <a:spcPct val="90000"/>
              </a:lnSpc>
              <a:spcAft>
                <a:spcPts val="600"/>
              </a:spcAft>
            </a:pPr>
            <a:r>
              <a:rPr lang="en-US" sz="2000" dirty="0" err="1">
                <a:solidFill>
                  <a:srgbClr val="002060"/>
                </a:solidFill>
                <a:cs typeface="Segoe UI"/>
              </a:rPr>
              <a:t>Sonal</a:t>
            </a:r>
            <a:r>
              <a:rPr lang="en-US" sz="2000" dirty="0">
                <a:solidFill>
                  <a:srgbClr val="002060"/>
                </a:solidFill>
                <a:cs typeface="Segoe UI"/>
              </a:rPr>
              <a:t> Sharma</a:t>
            </a:r>
          </a:p>
          <a:p>
            <a:pPr>
              <a:lnSpc>
                <a:spcPct val="90000"/>
              </a:lnSpc>
              <a:spcAft>
                <a:spcPts val="600"/>
              </a:spcAft>
            </a:pPr>
            <a:r>
              <a:rPr lang="en-US" sz="2000" dirty="0">
                <a:solidFill>
                  <a:srgbClr val="002060"/>
                </a:solidFill>
                <a:cs typeface="Segoe UI"/>
              </a:rPr>
              <a:t>Manisha </a:t>
            </a:r>
            <a:r>
              <a:rPr lang="en-US" sz="2000" dirty="0" err="1">
                <a:solidFill>
                  <a:srgbClr val="002060"/>
                </a:solidFill>
                <a:cs typeface="Segoe UI"/>
              </a:rPr>
              <a:t>Paliwal</a:t>
            </a:r>
            <a:endParaRPr lang="en-US" sz="2000" dirty="0">
              <a:solidFill>
                <a:srgbClr val="002060"/>
              </a:solidFill>
              <a:cs typeface="Segoe UI"/>
            </a:endParaRPr>
          </a:p>
          <a:p>
            <a:pPr>
              <a:lnSpc>
                <a:spcPct val="90000"/>
              </a:lnSpc>
              <a:spcAft>
                <a:spcPts val="600"/>
              </a:spcAft>
            </a:pPr>
            <a:r>
              <a:rPr lang="en-US" sz="2000" dirty="0" err="1">
                <a:solidFill>
                  <a:srgbClr val="002060"/>
                </a:solidFill>
                <a:cs typeface="Segoe UI"/>
              </a:rPr>
              <a:t>Praphul</a:t>
            </a:r>
            <a:r>
              <a:rPr lang="en-US" sz="2000" dirty="0">
                <a:solidFill>
                  <a:srgbClr val="002060"/>
                </a:solidFill>
                <a:cs typeface="Segoe UI"/>
              </a:rPr>
              <a:t> </a:t>
            </a:r>
            <a:r>
              <a:rPr lang="en-US" sz="2000" dirty="0" err="1">
                <a:solidFill>
                  <a:srgbClr val="002060"/>
                </a:solidFill>
                <a:cs typeface="Segoe UI"/>
              </a:rPr>
              <a:t>Kenkere</a:t>
            </a:r>
            <a:r>
              <a:rPr lang="en-US" sz="2000" dirty="0">
                <a:solidFill>
                  <a:srgbClr val="002060"/>
                </a:solidFill>
                <a:cs typeface="Segoe UI"/>
              </a:rPr>
              <a:t> </a:t>
            </a:r>
            <a:r>
              <a:rPr lang="en-US" sz="2000" dirty="0" err="1">
                <a:solidFill>
                  <a:srgbClr val="002060"/>
                </a:solidFill>
                <a:cs typeface="Segoe UI"/>
              </a:rPr>
              <a:t>Omkarmurthy</a:t>
            </a:r>
            <a:endParaRPr lang="en-US" sz="2000" dirty="0">
              <a:solidFill>
                <a:srgbClr val="002060"/>
              </a:solidFill>
              <a:cs typeface="Segoe UI"/>
            </a:endParaRPr>
          </a:p>
        </p:txBody>
      </p:sp>
      <p:sp>
        <p:nvSpPr>
          <p:cNvPr id="12" name="TextBox 11">
            <a:extLst>
              <a:ext uri="{FF2B5EF4-FFF2-40B4-BE49-F238E27FC236}">
                <a16:creationId xmlns:a16="http://schemas.microsoft.com/office/drawing/2014/main" id="{11A13BE4-942B-7947-849D-EB86E9EF5A23}"/>
              </a:ext>
            </a:extLst>
          </p:cNvPr>
          <p:cNvSpPr txBox="1"/>
          <p:nvPr/>
        </p:nvSpPr>
        <p:spPr>
          <a:xfrm>
            <a:off x="1347440" y="3755914"/>
            <a:ext cx="1713260" cy="424732"/>
          </a:xfrm>
          <a:prstGeom prst="rect">
            <a:avLst/>
          </a:prstGeom>
          <a:noFill/>
        </p:spPr>
        <p:txBody>
          <a:bodyPr wrap="square">
            <a:spAutoFit/>
          </a:bodyPr>
          <a:lstStyle/>
          <a:p>
            <a:pPr>
              <a:lnSpc>
                <a:spcPct val="90000"/>
              </a:lnSpc>
              <a:spcAft>
                <a:spcPts val="600"/>
              </a:spcAft>
            </a:pPr>
            <a:r>
              <a:rPr lang="en-US" sz="2400" b="1" dirty="0">
                <a:solidFill>
                  <a:schemeClr val="bg1"/>
                </a:solidFill>
                <a:cs typeface="Segoe UI"/>
              </a:rPr>
              <a:t>GROUP 1</a:t>
            </a:r>
            <a:endParaRPr lang="en-US" sz="2400" dirty="0">
              <a:solidFill>
                <a:schemeClr val="bg1"/>
              </a:solidFill>
              <a:cs typeface="Calibri"/>
            </a:endParaRPr>
          </a:p>
        </p:txBody>
      </p:sp>
    </p:spTree>
    <p:extLst>
      <p:ext uri="{BB962C8B-B14F-4D97-AF65-F5344CB8AC3E}">
        <p14:creationId xmlns:p14="http://schemas.microsoft.com/office/powerpoint/2010/main" val="364973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1314824" y="735106"/>
            <a:ext cx="10053763" cy="292847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b="1" kern="1200" dirty="0">
                <a:solidFill>
                  <a:srgbClr val="FFFFFF"/>
                </a:solidFill>
                <a:latin typeface="Cambria" panose="02040503050406030204" pitchFamily="18" charset="0"/>
                <a:ea typeface="+mj-ea"/>
                <a:cs typeface="+mj-cs"/>
              </a:rPr>
              <a:t>DATA VISUALIZATION</a:t>
            </a: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sp>
        <p:nvSpPr>
          <p:cNvPr id="2" name="TextBox 1">
            <a:hlinkClick r:id="rId3"/>
            <a:extLst>
              <a:ext uri="{FF2B5EF4-FFF2-40B4-BE49-F238E27FC236}">
                <a16:creationId xmlns:a16="http://schemas.microsoft.com/office/drawing/2014/main" id="{34DEA667-B4A1-B645-9EA0-D244200DFDAF}"/>
              </a:ext>
            </a:extLst>
          </p:cNvPr>
          <p:cNvSpPr txBox="1"/>
          <p:nvPr/>
        </p:nvSpPr>
        <p:spPr>
          <a:xfrm>
            <a:off x="1255360" y="4876800"/>
            <a:ext cx="4637439" cy="400110"/>
          </a:xfrm>
          <a:prstGeom prst="rect">
            <a:avLst/>
          </a:prstGeom>
          <a:noFill/>
        </p:spPr>
        <p:txBody>
          <a:bodyPr wrap="square" rtlCol="0">
            <a:spAutoFit/>
          </a:bodyPr>
          <a:lstStyle/>
          <a:p>
            <a:r>
              <a:rPr lang="en-US" sz="2000" b="1" dirty="0">
                <a:solidFill>
                  <a:srgbClr val="1C2E4E"/>
                </a:solidFill>
              </a:rPr>
              <a:t>People Analytics Dashboard</a:t>
            </a:r>
          </a:p>
        </p:txBody>
      </p:sp>
    </p:spTree>
    <p:extLst>
      <p:ext uri="{BB962C8B-B14F-4D97-AF65-F5344CB8AC3E}">
        <p14:creationId xmlns:p14="http://schemas.microsoft.com/office/powerpoint/2010/main" val="388130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3319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2800" b="1" kern="1200" dirty="0">
                <a:solidFill>
                  <a:srgbClr val="FFFFFF"/>
                </a:solidFill>
                <a:latin typeface="Cambria" panose="02040503050406030204" pitchFamily="18" charset="0"/>
                <a:ea typeface="+mj-ea"/>
                <a:cs typeface="Calibri Light"/>
              </a:rPr>
              <a:t>Employee Info with Row Level Security</a:t>
            </a: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pic>
        <p:nvPicPr>
          <p:cNvPr id="2" name="Picture 1">
            <a:extLst>
              <a:ext uri="{FF2B5EF4-FFF2-40B4-BE49-F238E27FC236}">
                <a16:creationId xmlns:a16="http://schemas.microsoft.com/office/drawing/2014/main" id="{EC64C8C1-5C1E-F34D-ADF5-D421E9B1EBA6}"/>
              </a:ext>
            </a:extLst>
          </p:cNvPr>
          <p:cNvPicPr>
            <a:picLocks noChangeAspect="1"/>
          </p:cNvPicPr>
          <p:nvPr/>
        </p:nvPicPr>
        <p:blipFill>
          <a:blip r:embed="rId3"/>
          <a:srcRect/>
          <a:stretch/>
        </p:blipFill>
        <p:spPr>
          <a:xfrm>
            <a:off x="990600" y="2441530"/>
            <a:ext cx="5007649" cy="3511613"/>
          </a:xfrm>
          <a:prstGeom prst="rect">
            <a:avLst/>
          </a:prstGeom>
        </p:spPr>
      </p:pic>
      <p:pic>
        <p:nvPicPr>
          <p:cNvPr id="6" name="Picture 5">
            <a:extLst>
              <a:ext uri="{FF2B5EF4-FFF2-40B4-BE49-F238E27FC236}">
                <a16:creationId xmlns:a16="http://schemas.microsoft.com/office/drawing/2014/main" id="{78203F01-92C9-E64A-9A9B-E0B0040DCC2F}"/>
              </a:ext>
            </a:extLst>
          </p:cNvPr>
          <p:cNvPicPr>
            <a:picLocks noChangeAspect="1"/>
          </p:cNvPicPr>
          <p:nvPr/>
        </p:nvPicPr>
        <p:blipFill>
          <a:blip r:embed="rId4"/>
          <a:stretch>
            <a:fillRect/>
          </a:stretch>
        </p:blipFill>
        <p:spPr>
          <a:xfrm>
            <a:off x="6147719" y="2438400"/>
            <a:ext cx="5015581" cy="3517873"/>
          </a:xfrm>
          <a:prstGeom prst="rect">
            <a:avLst/>
          </a:prstGeom>
        </p:spPr>
      </p:pic>
      <p:sp>
        <p:nvSpPr>
          <p:cNvPr id="24" name="TextBox 23">
            <a:extLst>
              <a:ext uri="{FF2B5EF4-FFF2-40B4-BE49-F238E27FC236}">
                <a16:creationId xmlns:a16="http://schemas.microsoft.com/office/drawing/2014/main" id="{A6EB9DA7-EF98-6E42-9B3C-3339D24AD727}"/>
              </a:ext>
            </a:extLst>
          </p:cNvPr>
          <p:cNvSpPr txBox="1"/>
          <p:nvPr/>
        </p:nvSpPr>
        <p:spPr>
          <a:xfrm>
            <a:off x="990600" y="1856002"/>
            <a:ext cx="9512300" cy="341632"/>
          </a:xfrm>
          <a:prstGeom prst="rect">
            <a:avLst/>
          </a:prstGeom>
          <a:noFill/>
        </p:spPr>
        <p:txBody>
          <a:bodyPr wrap="square">
            <a:spAutoFit/>
          </a:bodyPr>
          <a:lstStyle/>
          <a:p>
            <a:pPr marL="285750" indent="-285750">
              <a:lnSpc>
                <a:spcPct val="90000"/>
              </a:lnSpc>
              <a:spcAft>
                <a:spcPts val="1200"/>
              </a:spcAft>
              <a:buFont typeface="Wingdings" pitchFamily="2" charset="2"/>
              <a:buChar char="q"/>
            </a:pPr>
            <a:r>
              <a:rPr lang="en-US" sz="1800" dirty="0">
                <a:solidFill>
                  <a:srgbClr val="002060"/>
                </a:solidFill>
                <a:latin typeface="Calibri Light"/>
                <a:cs typeface="Segoe UI"/>
              </a:rPr>
              <a:t>Employees can access only relevant information that they have been given access to!</a:t>
            </a:r>
          </a:p>
        </p:txBody>
      </p:sp>
      <p:sp>
        <p:nvSpPr>
          <p:cNvPr id="25" name="TextBox 24">
            <a:extLst>
              <a:ext uri="{FF2B5EF4-FFF2-40B4-BE49-F238E27FC236}">
                <a16:creationId xmlns:a16="http://schemas.microsoft.com/office/drawing/2014/main" id="{71C0FCBC-B7E7-3747-BDCD-2AD62D46D065}"/>
              </a:ext>
            </a:extLst>
          </p:cNvPr>
          <p:cNvSpPr txBox="1"/>
          <p:nvPr/>
        </p:nvSpPr>
        <p:spPr>
          <a:xfrm>
            <a:off x="990600" y="6184339"/>
            <a:ext cx="10172700" cy="590931"/>
          </a:xfrm>
          <a:prstGeom prst="rect">
            <a:avLst/>
          </a:prstGeom>
          <a:noFill/>
        </p:spPr>
        <p:txBody>
          <a:bodyPr wrap="square">
            <a:spAutoFit/>
          </a:bodyPr>
          <a:lstStyle/>
          <a:p>
            <a:pPr marL="285750" indent="-285750">
              <a:lnSpc>
                <a:spcPct val="90000"/>
              </a:lnSpc>
              <a:spcAft>
                <a:spcPts val="1200"/>
              </a:spcAft>
              <a:buFont typeface="Wingdings" pitchFamily="2" charset="2"/>
              <a:buChar char="q"/>
            </a:pPr>
            <a:r>
              <a:rPr lang="en-US" sz="1800" dirty="0">
                <a:solidFill>
                  <a:srgbClr val="002060"/>
                </a:solidFill>
                <a:latin typeface="Calibri Light"/>
                <a:cs typeface="Segoe UI"/>
              </a:rPr>
              <a:t>The same feature can be scaled to restric</a:t>
            </a:r>
            <a:r>
              <a:rPr lang="en-US" dirty="0">
                <a:solidFill>
                  <a:srgbClr val="002060"/>
                </a:solidFill>
                <a:latin typeface="Calibri Light"/>
                <a:cs typeface="Segoe UI"/>
              </a:rPr>
              <a:t>t/provide access to selected columns and hash the remaining information</a:t>
            </a:r>
            <a:endParaRPr lang="en-US" sz="1800" dirty="0">
              <a:solidFill>
                <a:srgbClr val="002060"/>
              </a:solidFill>
              <a:latin typeface="Calibri Light"/>
              <a:cs typeface="Segoe UI"/>
            </a:endParaRPr>
          </a:p>
        </p:txBody>
      </p:sp>
    </p:spTree>
    <p:extLst>
      <p:ext uri="{BB962C8B-B14F-4D97-AF65-F5344CB8AC3E}">
        <p14:creationId xmlns:p14="http://schemas.microsoft.com/office/powerpoint/2010/main" val="2326730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ical user interface&#10;&#10;Description automatically generated">
            <a:extLst>
              <a:ext uri="{FF2B5EF4-FFF2-40B4-BE49-F238E27FC236}">
                <a16:creationId xmlns:a16="http://schemas.microsoft.com/office/drawing/2014/main" id="{E9CAF0DE-9242-9C41-BBE4-F649F77D0301}"/>
              </a:ext>
            </a:extLst>
          </p:cNvPr>
          <p:cNvPicPr>
            <a:picLocks noChangeAspect="1"/>
          </p:cNvPicPr>
          <p:nvPr/>
        </p:nvPicPr>
        <p:blipFill>
          <a:blip r:embed="rId3"/>
          <a:stretch>
            <a:fillRect/>
          </a:stretch>
        </p:blipFill>
        <p:spPr>
          <a:xfrm>
            <a:off x="2106859" y="1896459"/>
            <a:ext cx="7951542" cy="4472742"/>
          </a:xfrm>
          <a:prstGeom prst="rect">
            <a:avLst/>
          </a:prstGeom>
        </p:spPr>
      </p:pic>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3319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DASHBOARD NAVIGATION GUIDE</a:t>
            </a:r>
            <a:endParaRPr lang="en-US" b="1" kern="1200" dirty="0">
              <a:solidFill>
                <a:srgbClr val="FFFFFF"/>
              </a:solidFill>
              <a:latin typeface="Cambria" panose="02040503050406030204" pitchFamily="18" charset="0"/>
              <a:ea typeface="+mj-ea"/>
              <a:cs typeface="Calibri Light"/>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pic>
        <p:nvPicPr>
          <p:cNvPr id="16" name="Graphic 5" descr="Filter outline">
            <a:extLst>
              <a:ext uri="{FF2B5EF4-FFF2-40B4-BE49-F238E27FC236}">
                <a16:creationId xmlns:a16="http://schemas.microsoft.com/office/drawing/2014/main" id="{93E56EC2-07BF-AB8B-9883-9972B3665B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705958" y="5882479"/>
            <a:ext cx="321734" cy="311151"/>
          </a:xfrm>
          <a:prstGeom prst="rect">
            <a:avLst/>
          </a:prstGeom>
        </p:spPr>
      </p:pic>
      <p:sp>
        <p:nvSpPr>
          <p:cNvPr id="4" name="Cloud 3">
            <a:extLst>
              <a:ext uri="{FF2B5EF4-FFF2-40B4-BE49-F238E27FC236}">
                <a16:creationId xmlns:a16="http://schemas.microsoft.com/office/drawing/2014/main" id="{A61CBCC7-A972-7042-A73D-D56ECE71A365}"/>
              </a:ext>
            </a:extLst>
          </p:cNvPr>
          <p:cNvSpPr/>
          <p:nvPr/>
        </p:nvSpPr>
        <p:spPr>
          <a:xfrm>
            <a:off x="9160708" y="4389210"/>
            <a:ext cx="2238352" cy="1038982"/>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200" b="1" dirty="0">
                <a:solidFill>
                  <a:srgbClr val="002060"/>
                </a:solidFill>
                <a:cs typeface="Calibri"/>
              </a:rPr>
              <a:t>Click on the Tabs  to navigate to the corresponding dashboard</a:t>
            </a:r>
            <a:endParaRPr lang="en-US" sz="1200" b="1" dirty="0">
              <a:solidFill>
                <a:srgbClr val="002060"/>
              </a:solidFill>
              <a:cs typeface="Calibri Light"/>
            </a:endParaRPr>
          </a:p>
        </p:txBody>
      </p:sp>
      <p:cxnSp>
        <p:nvCxnSpPr>
          <p:cNvPr id="10" name="Straight Arrow Connector 9">
            <a:extLst>
              <a:ext uri="{FF2B5EF4-FFF2-40B4-BE49-F238E27FC236}">
                <a16:creationId xmlns:a16="http://schemas.microsoft.com/office/drawing/2014/main" id="{EF513FB1-CBA3-0A4E-BD1B-9C94CDBF23F9}"/>
              </a:ext>
            </a:extLst>
          </p:cNvPr>
          <p:cNvCxnSpPr>
            <a:cxnSpLocks/>
          </p:cNvCxnSpPr>
          <p:nvPr/>
        </p:nvCxnSpPr>
        <p:spPr>
          <a:xfrm rot="16200000" flipV="1">
            <a:off x="7818644" y="3291242"/>
            <a:ext cx="2301782" cy="933139"/>
          </a:xfrm>
          <a:prstGeom prst="bentConnector3">
            <a:avLst>
              <a:gd name="adj1" fmla="val 50000"/>
            </a:avLst>
          </a:prstGeom>
          <a:ln w="254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7" name="Cloud 26">
            <a:extLst>
              <a:ext uri="{FF2B5EF4-FFF2-40B4-BE49-F238E27FC236}">
                <a16:creationId xmlns:a16="http://schemas.microsoft.com/office/drawing/2014/main" id="{C0A2DC58-B60C-9542-BFC1-688185768BDF}"/>
              </a:ext>
            </a:extLst>
          </p:cNvPr>
          <p:cNvSpPr/>
          <p:nvPr/>
        </p:nvSpPr>
        <p:spPr>
          <a:xfrm>
            <a:off x="9694876" y="1836456"/>
            <a:ext cx="2238352" cy="1038982"/>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200" b="1" dirty="0">
                <a:solidFill>
                  <a:srgbClr val="002060"/>
                </a:solidFill>
                <a:cs typeface="Calibri"/>
              </a:rPr>
              <a:t>Click on the SJSU icon to navigate to the University’s webpage</a:t>
            </a:r>
          </a:p>
        </p:txBody>
      </p:sp>
      <p:sp>
        <p:nvSpPr>
          <p:cNvPr id="29" name="Cloud 28">
            <a:extLst>
              <a:ext uri="{FF2B5EF4-FFF2-40B4-BE49-F238E27FC236}">
                <a16:creationId xmlns:a16="http://schemas.microsoft.com/office/drawing/2014/main" id="{40073A01-0C28-A444-9BFB-12AF2810C353}"/>
              </a:ext>
            </a:extLst>
          </p:cNvPr>
          <p:cNvSpPr/>
          <p:nvPr/>
        </p:nvSpPr>
        <p:spPr>
          <a:xfrm>
            <a:off x="724711" y="1612475"/>
            <a:ext cx="2238352" cy="1233336"/>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200" b="1" dirty="0">
                <a:solidFill>
                  <a:srgbClr val="002060"/>
                </a:solidFill>
                <a:cs typeface="Calibri"/>
              </a:rPr>
              <a:t>Click on the People Analytics icon to redirect to the webpage of data source </a:t>
            </a:r>
          </a:p>
        </p:txBody>
      </p:sp>
      <p:cxnSp>
        <p:nvCxnSpPr>
          <p:cNvPr id="37" name="Straight Arrow Connector 9">
            <a:extLst>
              <a:ext uri="{FF2B5EF4-FFF2-40B4-BE49-F238E27FC236}">
                <a16:creationId xmlns:a16="http://schemas.microsoft.com/office/drawing/2014/main" id="{AF06FCF2-1CDF-624A-8B9E-CC5DB0B6A3C8}"/>
              </a:ext>
            </a:extLst>
          </p:cNvPr>
          <p:cNvCxnSpPr>
            <a:cxnSpLocks/>
          </p:cNvCxnSpPr>
          <p:nvPr/>
        </p:nvCxnSpPr>
        <p:spPr>
          <a:xfrm>
            <a:off x="2833677" y="2152770"/>
            <a:ext cx="461970" cy="33048"/>
          </a:xfrm>
          <a:prstGeom prst="straightConnector1">
            <a:avLst/>
          </a:prstGeom>
          <a:ln w="254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9">
            <a:extLst>
              <a:ext uri="{FF2B5EF4-FFF2-40B4-BE49-F238E27FC236}">
                <a16:creationId xmlns:a16="http://schemas.microsoft.com/office/drawing/2014/main" id="{81EF7C54-5D6B-4D40-926C-0F08807462A3}"/>
              </a:ext>
            </a:extLst>
          </p:cNvPr>
          <p:cNvCxnSpPr>
            <a:cxnSpLocks/>
            <a:stCxn id="27" idx="2"/>
          </p:cNvCxnSpPr>
          <p:nvPr/>
        </p:nvCxnSpPr>
        <p:spPr>
          <a:xfrm flipH="1" flipV="1">
            <a:off x="8896355" y="2147433"/>
            <a:ext cx="805464" cy="208514"/>
          </a:xfrm>
          <a:prstGeom prst="straightConnector1">
            <a:avLst/>
          </a:prstGeom>
          <a:ln w="254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Cloud 44">
            <a:extLst>
              <a:ext uri="{FF2B5EF4-FFF2-40B4-BE49-F238E27FC236}">
                <a16:creationId xmlns:a16="http://schemas.microsoft.com/office/drawing/2014/main" id="{5593B005-9941-CB44-9D21-2E209CD55F9A}"/>
              </a:ext>
            </a:extLst>
          </p:cNvPr>
          <p:cNvSpPr/>
          <p:nvPr/>
        </p:nvSpPr>
        <p:spPr>
          <a:xfrm>
            <a:off x="67505" y="3957053"/>
            <a:ext cx="2560625" cy="1038982"/>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200" b="1" dirty="0">
                <a:solidFill>
                  <a:srgbClr val="002060"/>
                </a:solidFill>
                <a:cs typeface="Calibri"/>
              </a:rPr>
              <a:t>Click on the Gender or Race Diversity tick to view corresponding diversity dashboard</a:t>
            </a:r>
          </a:p>
        </p:txBody>
      </p:sp>
      <p:cxnSp>
        <p:nvCxnSpPr>
          <p:cNvPr id="47" name="Straight Arrow Connector 9">
            <a:extLst>
              <a:ext uri="{FF2B5EF4-FFF2-40B4-BE49-F238E27FC236}">
                <a16:creationId xmlns:a16="http://schemas.microsoft.com/office/drawing/2014/main" id="{CC4F9DF2-3FF2-AD45-B682-CE52B97D15C4}"/>
              </a:ext>
            </a:extLst>
          </p:cNvPr>
          <p:cNvCxnSpPr>
            <a:cxnSpLocks/>
          </p:cNvCxnSpPr>
          <p:nvPr/>
        </p:nvCxnSpPr>
        <p:spPr>
          <a:xfrm flipV="1">
            <a:off x="2256066" y="2967904"/>
            <a:ext cx="2074634" cy="1233337"/>
          </a:xfrm>
          <a:prstGeom prst="bentConnector3">
            <a:avLst>
              <a:gd name="adj1" fmla="val 100197"/>
            </a:avLst>
          </a:prstGeom>
          <a:ln w="254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Cloud 48">
            <a:extLst>
              <a:ext uri="{FF2B5EF4-FFF2-40B4-BE49-F238E27FC236}">
                <a16:creationId xmlns:a16="http://schemas.microsoft.com/office/drawing/2014/main" id="{70F9B522-D84D-DB45-A02C-871E5D80AFF3}"/>
              </a:ext>
            </a:extLst>
          </p:cNvPr>
          <p:cNvSpPr/>
          <p:nvPr/>
        </p:nvSpPr>
        <p:spPr>
          <a:xfrm>
            <a:off x="925119" y="5566165"/>
            <a:ext cx="2096307" cy="1038982"/>
          </a:xfrm>
          <a:prstGeom prst="cloud">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1200"/>
              </a:spcAft>
            </a:pPr>
            <a:r>
              <a:rPr lang="en-US" sz="1200" b="1" dirty="0">
                <a:solidFill>
                  <a:srgbClr val="002060"/>
                </a:solidFill>
                <a:cs typeface="Calibri"/>
              </a:rPr>
              <a:t>Click on the Filter icon to Show/Hide filters</a:t>
            </a:r>
          </a:p>
        </p:txBody>
      </p:sp>
      <p:cxnSp>
        <p:nvCxnSpPr>
          <p:cNvPr id="50" name="Straight Arrow Connector 9">
            <a:extLst>
              <a:ext uri="{FF2B5EF4-FFF2-40B4-BE49-F238E27FC236}">
                <a16:creationId xmlns:a16="http://schemas.microsoft.com/office/drawing/2014/main" id="{080D5A43-B5A3-7D4E-AF94-9D1DD23F884C}"/>
              </a:ext>
            </a:extLst>
          </p:cNvPr>
          <p:cNvCxnSpPr>
            <a:cxnSpLocks/>
          </p:cNvCxnSpPr>
          <p:nvPr/>
        </p:nvCxnSpPr>
        <p:spPr>
          <a:xfrm flipV="1">
            <a:off x="2446276" y="4476544"/>
            <a:ext cx="4535532" cy="1978115"/>
          </a:xfrm>
          <a:prstGeom prst="bentConnector3">
            <a:avLst>
              <a:gd name="adj1" fmla="val 50000"/>
            </a:avLst>
          </a:prstGeom>
          <a:ln w="25400">
            <a:solidFill>
              <a:schemeClr val="accent1">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2746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49112"/>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FINDINGS AND INSIGHTS</a:t>
            </a:r>
            <a:endParaRPr lang="en-US" b="1" kern="1200" dirty="0">
              <a:solidFill>
                <a:srgbClr val="FFFFFF"/>
              </a:solidFill>
              <a:latin typeface="Cambria" panose="02040503050406030204" pitchFamily="18" charset="0"/>
              <a:ea typeface="+mj-ea"/>
              <a:cs typeface="Calibri Light"/>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graphicFrame>
        <p:nvGraphicFramePr>
          <p:cNvPr id="4" name="Table 4">
            <a:extLst>
              <a:ext uri="{FF2B5EF4-FFF2-40B4-BE49-F238E27FC236}">
                <a16:creationId xmlns:a16="http://schemas.microsoft.com/office/drawing/2014/main" id="{15569F6A-373F-2445-A5F5-388F1960C981}"/>
              </a:ext>
            </a:extLst>
          </p:cNvPr>
          <p:cNvGraphicFramePr>
            <a:graphicFrameLocks noGrp="1"/>
          </p:cNvGraphicFramePr>
          <p:nvPr>
            <p:extLst>
              <p:ext uri="{D42A27DB-BD31-4B8C-83A1-F6EECF244321}">
                <p14:modId xmlns:p14="http://schemas.microsoft.com/office/powerpoint/2010/main" val="69806364"/>
              </p:ext>
            </p:extLst>
          </p:nvPr>
        </p:nvGraphicFramePr>
        <p:xfrm>
          <a:off x="990600" y="1741934"/>
          <a:ext cx="10172700" cy="4766953"/>
        </p:xfrm>
        <a:graphic>
          <a:graphicData uri="http://schemas.openxmlformats.org/drawingml/2006/table">
            <a:tbl>
              <a:tblPr firstRow="1" bandRow="1">
                <a:tableStyleId>{5C22544A-7EE6-4342-B048-85BDC9FD1C3A}</a:tableStyleId>
              </a:tblPr>
              <a:tblGrid>
                <a:gridCol w="5086350">
                  <a:extLst>
                    <a:ext uri="{9D8B030D-6E8A-4147-A177-3AD203B41FA5}">
                      <a16:colId xmlns:a16="http://schemas.microsoft.com/office/drawing/2014/main" val="2356363130"/>
                    </a:ext>
                  </a:extLst>
                </a:gridCol>
                <a:gridCol w="5086350">
                  <a:extLst>
                    <a:ext uri="{9D8B030D-6E8A-4147-A177-3AD203B41FA5}">
                      <a16:colId xmlns:a16="http://schemas.microsoft.com/office/drawing/2014/main" val="2135330212"/>
                    </a:ext>
                  </a:extLst>
                </a:gridCol>
              </a:tblGrid>
              <a:tr h="425933">
                <a:tc>
                  <a:txBody>
                    <a:bodyPr/>
                    <a:lstStyle/>
                    <a:p>
                      <a:pPr algn="ctr"/>
                      <a:r>
                        <a:rPr lang="en-US" dirty="0">
                          <a:latin typeface="Cambria" panose="02040503050406030204" pitchFamily="18" charset="0"/>
                        </a:rPr>
                        <a:t>Findings</a:t>
                      </a: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solidFill>
                      <a:srgbClr val="1C2E4E"/>
                    </a:solidFill>
                  </a:tcPr>
                </a:tc>
                <a:tc>
                  <a:txBody>
                    <a:bodyPr/>
                    <a:lstStyle/>
                    <a:p>
                      <a:pPr algn="ctr"/>
                      <a:r>
                        <a:rPr lang="en-US" dirty="0">
                          <a:latin typeface="Cambria" panose="02040503050406030204" pitchFamily="18" charset="0"/>
                        </a:rPr>
                        <a:t>Insights</a:t>
                      </a: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solidFill>
                      <a:srgbClr val="1C2E4E"/>
                    </a:solidFill>
                  </a:tcPr>
                </a:tc>
                <a:extLst>
                  <a:ext uri="{0D108BD9-81ED-4DB2-BD59-A6C34878D82A}">
                    <a16:rowId xmlns:a16="http://schemas.microsoft.com/office/drawing/2014/main" val="966122085"/>
                  </a:ext>
                </a:extLst>
              </a:tr>
              <a:tr h="1225288">
                <a:tc>
                  <a:txBody>
                    <a:bodyPr/>
                    <a:lstStyle/>
                    <a:p>
                      <a:pPr marL="0" marR="0" lvl="0" indent="0" algn="l" defTabSz="914400" rtl="0" eaLnBrk="1" fontAlgn="auto" latinLnBrk="0" hangingPunct="1">
                        <a:lnSpc>
                          <a:spcPct val="100000"/>
                        </a:lnSpc>
                        <a:spcBef>
                          <a:spcPts val="0"/>
                        </a:spcBef>
                        <a:spcAft>
                          <a:spcPts val="1200"/>
                        </a:spcAft>
                        <a:buClrTx/>
                        <a:buSzTx/>
                        <a:buFont typeface="Wingdings" panose="020B0604020202020204" pitchFamily="34" charset="0"/>
                        <a:buNone/>
                        <a:tabLst/>
                        <a:defRPr/>
                      </a:pPr>
                      <a:r>
                        <a:rPr kumimoji="0" lang="en-US" sz="1600" b="0" i="0" u="none" strike="noStrike" kern="1200" cap="none" spc="0" normalizeH="0" baseline="0" noProof="0" dirty="0">
                          <a:ln>
                            <a:noFill/>
                          </a:ln>
                          <a:solidFill>
                            <a:srgbClr val="002060"/>
                          </a:solidFill>
                          <a:effectLst/>
                          <a:uLnTx/>
                          <a:uFillTx/>
                          <a:latin typeface="+mn-lt"/>
                          <a:ea typeface="+mn-lt"/>
                          <a:cs typeface="Calibri" panose="020F0502020204030204"/>
                        </a:rPr>
                        <a:t>While the overall race diversity of the company is good, there few roles such as VP of Sales, Assistant Manager, Attorney, etc., in which People of Color come out as minority groups</a:t>
                      </a:r>
                      <a:endParaRPr kumimoji="0" lang="en-US" sz="1600" b="0" i="0" u="none" strike="noStrike" kern="1200" cap="none" spc="0" normalizeH="0" baseline="0" noProof="0" dirty="0">
                        <a:ln>
                          <a:noFill/>
                        </a:ln>
                        <a:solidFill>
                          <a:prstClr val="black"/>
                        </a:solidFill>
                        <a:effectLst/>
                        <a:uLnTx/>
                        <a:uFillTx/>
                        <a:latin typeface="+mn-lt"/>
                        <a:ea typeface="+mn-ea"/>
                        <a:cs typeface="Calibri" panose="020F0502020204030204"/>
                      </a:endParaRP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noFill/>
                  </a:tcPr>
                </a:tc>
                <a:tc>
                  <a:txBody>
                    <a:bodyPr/>
                    <a:lstStyle/>
                    <a:p>
                      <a:pPr marL="0" indent="0">
                        <a:spcAft>
                          <a:spcPts val="1200"/>
                        </a:spcAft>
                        <a:buFont typeface="Wingdings"/>
                        <a:buNone/>
                      </a:pPr>
                      <a:r>
                        <a:rPr lang="en-US" sz="1600" dirty="0">
                          <a:solidFill>
                            <a:srgbClr val="002060"/>
                          </a:solidFill>
                          <a:latin typeface="+mn-lt"/>
                          <a:ea typeface="+mn-lt"/>
                          <a:cs typeface="+mn-lt"/>
                        </a:rPr>
                        <a:t>With 22% being USA's average race diversity percentage, RWFD's 71.54% shows a strong sign of diversity and equality in opportunities</a:t>
                      </a: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noFill/>
                  </a:tcPr>
                </a:tc>
                <a:extLst>
                  <a:ext uri="{0D108BD9-81ED-4DB2-BD59-A6C34878D82A}">
                    <a16:rowId xmlns:a16="http://schemas.microsoft.com/office/drawing/2014/main" val="474470332"/>
                  </a:ext>
                </a:extLst>
              </a:tr>
              <a:tr h="945222">
                <a:tc>
                  <a:txBody>
                    <a:bodyPr/>
                    <a:lstStyle/>
                    <a:p>
                      <a:pPr marL="0" marR="0" lvl="0" indent="0" algn="l" defTabSz="914400" rtl="0" eaLnBrk="1" fontAlgn="auto" latinLnBrk="0" hangingPunct="1">
                        <a:lnSpc>
                          <a:spcPct val="100000"/>
                        </a:lnSpc>
                        <a:spcBef>
                          <a:spcPts val="0"/>
                        </a:spcBef>
                        <a:spcAft>
                          <a:spcPts val="1200"/>
                        </a:spcAft>
                        <a:buClrTx/>
                        <a:buSzTx/>
                        <a:buFont typeface="Wingdings" panose="020B0604020202020204" pitchFamily="34" charset="0"/>
                        <a:buNone/>
                        <a:tabLst/>
                        <a:defRPr/>
                      </a:pPr>
                      <a:r>
                        <a:rPr kumimoji="0" lang="en-US" sz="1600" b="0" i="0" u="none" strike="noStrike" kern="1200" cap="none" spc="0" normalizeH="0" baseline="0" noProof="0" dirty="0">
                          <a:ln>
                            <a:noFill/>
                          </a:ln>
                          <a:solidFill>
                            <a:srgbClr val="002060"/>
                          </a:solidFill>
                          <a:effectLst/>
                          <a:uLnTx/>
                          <a:uFillTx/>
                          <a:latin typeface="+mn-lt"/>
                          <a:ea typeface="+mn-lt"/>
                          <a:cs typeface="Calibri" panose="020F0502020204030204"/>
                        </a:rPr>
                        <a:t>The company's overall and department-wise Gender diversity percentage is greater than 45%</a:t>
                      </a: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noFill/>
                  </a:tcPr>
                </a:tc>
                <a:tc>
                  <a:txBody>
                    <a:bodyPr/>
                    <a:lstStyle/>
                    <a:p>
                      <a:pPr marL="0" indent="0">
                        <a:spcAft>
                          <a:spcPts val="1200"/>
                        </a:spcAft>
                        <a:buFont typeface="Wingdings"/>
                        <a:buNone/>
                      </a:pPr>
                      <a:r>
                        <a:rPr lang="en-US" sz="1600" dirty="0">
                          <a:solidFill>
                            <a:srgbClr val="002060"/>
                          </a:solidFill>
                          <a:latin typeface="+mn-lt"/>
                          <a:ea typeface="+mn-lt"/>
                          <a:cs typeface="+mn-lt"/>
                        </a:rPr>
                        <a:t>Although in general percentage of women in tech is only around 25%, RFWD's consistent 45% or higher gender diversity in all job roles is a great sign of equality</a:t>
                      </a:r>
                      <a:endParaRPr lang="en-US" sz="1600" dirty="0">
                        <a:latin typeface="+mn-lt"/>
                        <a:cs typeface="Calibri" panose="020F0502020204030204"/>
                      </a:endParaRP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noFill/>
                  </a:tcPr>
                </a:tc>
                <a:extLst>
                  <a:ext uri="{0D108BD9-81ED-4DB2-BD59-A6C34878D82A}">
                    <a16:rowId xmlns:a16="http://schemas.microsoft.com/office/drawing/2014/main" val="4154934068"/>
                  </a:ext>
                </a:extLst>
              </a:tr>
              <a:tr h="1225288">
                <a:tc>
                  <a:txBody>
                    <a:bodyPr/>
                    <a:lstStyle/>
                    <a:p>
                      <a:pPr marL="0" marR="0" lvl="0" indent="0" algn="l" defTabSz="914400" rtl="0" eaLnBrk="1" fontAlgn="auto" latinLnBrk="0" hangingPunct="1">
                        <a:lnSpc>
                          <a:spcPct val="100000"/>
                        </a:lnSpc>
                        <a:spcBef>
                          <a:spcPts val="0"/>
                        </a:spcBef>
                        <a:spcAft>
                          <a:spcPts val="1200"/>
                        </a:spcAft>
                        <a:buClrTx/>
                        <a:buSzTx/>
                        <a:buFont typeface="Wingdings" panose="020B0604020202020204" pitchFamily="34" charset="0"/>
                        <a:buNone/>
                        <a:tabLst/>
                        <a:defRPr/>
                      </a:pPr>
                      <a:r>
                        <a:rPr kumimoji="0" lang="en-US" sz="1600" b="0" i="0" u="none" strike="noStrike" kern="1200" cap="none" spc="0" normalizeH="0" baseline="0" noProof="0" dirty="0">
                          <a:ln>
                            <a:noFill/>
                          </a:ln>
                          <a:solidFill>
                            <a:srgbClr val="002060"/>
                          </a:solidFill>
                          <a:effectLst/>
                          <a:uLnTx/>
                          <a:uFillTx/>
                          <a:latin typeface="+mn-lt"/>
                          <a:ea typeface="+mn-lt"/>
                          <a:cs typeface="Calibri" panose="020F0502020204030204"/>
                        </a:rPr>
                        <a:t>In 2021, the number of terminations reached a new peak, with even well experienced employees leaving the company</a:t>
                      </a: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noFill/>
                  </a:tcPr>
                </a:tc>
                <a:tc>
                  <a:txBody>
                    <a:bodyPr/>
                    <a:lstStyle/>
                    <a:p>
                      <a:pPr marL="0" indent="0">
                        <a:spcAft>
                          <a:spcPts val="1200"/>
                        </a:spcAft>
                        <a:buFont typeface="Wingdings" panose="020B0604020202020204" pitchFamily="34" charset="0"/>
                        <a:buNone/>
                      </a:pPr>
                      <a:r>
                        <a:rPr lang="en-US" sz="1600" dirty="0">
                          <a:solidFill>
                            <a:srgbClr val="002060"/>
                          </a:solidFill>
                          <a:latin typeface="+mn-lt"/>
                          <a:ea typeface="+mn-lt"/>
                          <a:cs typeface="+mn-lt"/>
                        </a:rPr>
                        <a:t>The attrition peak in 2021 , which is also the great resignation year of USA, could primarily be due to Low pay, lack of respect in workplace, issues with childcare and excessive workload</a:t>
                      </a: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noFill/>
                  </a:tcPr>
                </a:tc>
                <a:extLst>
                  <a:ext uri="{0D108BD9-81ED-4DB2-BD59-A6C34878D82A}">
                    <a16:rowId xmlns:a16="http://schemas.microsoft.com/office/drawing/2014/main" val="3818251139"/>
                  </a:ext>
                </a:extLst>
              </a:tr>
              <a:tr h="945222">
                <a:tc>
                  <a:txBody>
                    <a:bodyPr/>
                    <a:lstStyle/>
                    <a:p>
                      <a:pPr marL="0" marR="0" lvl="0" indent="0" algn="l" defTabSz="914400" rtl="0" eaLnBrk="1" fontAlgn="auto" latinLnBrk="0" hangingPunct="1">
                        <a:lnSpc>
                          <a:spcPct val="100000"/>
                        </a:lnSpc>
                        <a:spcBef>
                          <a:spcPts val="0"/>
                        </a:spcBef>
                        <a:spcAft>
                          <a:spcPts val="1200"/>
                        </a:spcAft>
                        <a:buClrTx/>
                        <a:buSzTx/>
                        <a:buFont typeface="Wingdings" panose="020B0604020202020204" pitchFamily="34" charset="0"/>
                        <a:buNone/>
                        <a:tabLst/>
                        <a:defRPr/>
                      </a:pPr>
                      <a:r>
                        <a:rPr kumimoji="0" lang="en-US" sz="1600" b="0" i="0" u="none" strike="noStrike" kern="1200" cap="none" spc="0" normalizeH="0" baseline="0" noProof="0" dirty="0">
                          <a:ln>
                            <a:noFill/>
                          </a:ln>
                          <a:solidFill>
                            <a:srgbClr val="002060"/>
                          </a:solidFill>
                          <a:effectLst/>
                          <a:uLnTx/>
                          <a:uFillTx/>
                          <a:latin typeface="+mn-lt"/>
                          <a:ea typeface="+mn-lt"/>
                          <a:cs typeface="Calibri" panose="020F0502020204030204"/>
                        </a:rPr>
                        <a:t>Employees aged 24-26 are most prone to exiting within 4 years of joining the company </a:t>
                      </a: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dirty="0">
                          <a:solidFill>
                            <a:srgbClr val="002060"/>
                          </a:solidFill>
                          <a:latin typeface="+mn-lt"/>
                          <a:ea typeface="+mn-lt"/>
                          <a:cs typeface="+mn-lt"/>
                        </a:rPr>
                        <a:t>Less experienced employees switch jobs as they tend to take high risks, lookout for better pay and alignment between personal values and organizational priorities</a:t>
                      </a:r>
                    </a:p>
                  </a:txBody>
                  <a:tcPr anchor="ctr">
                    <a:lnL w="12700" cap="flat" cmpd="sng" algn="ctr">
                      <a:solidFill>
                        <a:srgbClr val="1C2E4E"/>
                      </a:solidFill>
                      <a:prstDash val="solid"/>
                      <a:round/>
                      <a:headEnd type="none" w="med" len="med"/>
                      <a:tailEnd type="none" w="med" len="med"/>
                    </a:lnL>
                    <a:lnR w="12700" cap="flat" cmpd="sng" algn="ctr">
                      <a:solidFill>
                        <a:srgbClr val="1C2E4E"/>
                      </a:solidFill>
                      <a:prstDash val="solid"/>
                      <a:round/>
                      <a:headEnd type="none" w="med" len="med"/>
                      <a:tailEnd type="none" w="med" len="med"/>
                    </a:lnR>
                    <a:lnT w="12700" cap="flat" cmpd="sng" algn="ctr">
                      <a:solidFill>
                        <a:srgbClr val="1C2E4E"/>
                      </a:solidFill>
                      <a:prstDash val="solid"/>
                      <a:round/>
                      <a:headEnd type="none" w="med" len="med"/>
                      <a:tailEnd type="none" w="med" len="med"/>
                    </a:lnT>
                    <a:lnB w="12700" cap="flat" cmpd="sng" algn="ctr">
                      <a:solidFill>
                        <a:srgbClr val="1C2E4E"/>
                      </a:solidFill>
                      <a:prstDash val="solid"/>
                      <a:round/>
                      <a:headEnd type="none" w="med" len="med"/>
                      <a:tailEnd type="none" w="med" len="med"/>
                    </a:lnB>
                    <a:noFill/>
                  </a:tcPr>
                </a:tc>
                <a:extLst>
                  <a:ext uri="{0D108BD9-81ED-4DB2-BD59-A6C34878D82A}">
                    <a16:rowId xmlns:a16="http://schemas.microsoft.com/office/drawing/2014/main" val="364700453"/>
                  </a:ext>
                </a:extLst>
              </a:tr>
            </a:tbl>
          </a:graphicData>
        </a:graphic>
      </p:graphicFrame>
    </p:spTree>
    <p:extLst>
      <p:ext uri="{BB962C8B-B14F-4D97-AF65-F5344CB8AC3E}">
        <p14:creationId xmlns:p14="http://schemas.microsoft.com/office/powerpoint/2010/main" val="18634929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1043514" y="356603"/>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RECOMMENDATIONS</a:t>
            </a:r>
            <a:endParaRPr lang="en-US" b="1" kern="1200" dirty="0">
              <a:solidFill>
                <a:srgbClr val="FFFFFF"/>
              </a:solidFill>
              <a:latin typeface="Cambria" panose="02040503050406030204" pitchFamily="18" charset="0"/>
              <a:ea typeface="+mj-ea"/>
              <a:cs typeface="Calibri Light"/>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graphicFrame>
        <p:nvGraphicFramePr>
          <p:cNvPr id="2" name="Diagram 1">
            <a:extLst>
              <a:ext uri="{FF2B5EF4-FFF2-40B4-BE49-F238E27FC236}">
                <a16:creationId xmlns:a16="http://schemas.microsoft.com/office/drawing/2014/main" id="{E91014A5-F4FD-EE4D-804A-7E161548F3BA}"/>
              </a:ext>
            </a:extLst>
          </p:cNvPr>
          <p:cNvGraphicFramePr/>
          <p:nvPr>
            <p:extLst>
              <p:ext uri="{D42A27DB-BD31-4B8C-83A1-F6EECF244321}">
                <p14:modId xmlns:p14="http://schemas.microsoft.com/office/powerpoint/2010/main" val="645078201"/>
              </p:ext>
            </p:extLst>
          </p:nvPr>
        </p:nvGraphicFramePr>
        <p:xfrm>
          <a:off x="967753" y="1924820"/>
          <a:ext cx="10195547" cy="40936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descr="Group success with solid fill">
            <a:extLst>
              <a:ext uri="{FF2B5EF4-FFF2-40B4-BE49-F238E27FC236}">
                <a16:creationId xmlns:a16="http://schemas.microsoft.com/office/drawing/2014/main" id="{222829DB-42F3-CC4B-84E5-4A4289038E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73869" y="2280450"/>
            <a:ext cx="519470" cy="519470"/>
          </a:xfrm>
          <a:prstGeom prst="rect">
            <a:avLst/>
          </a:prstGeom>
        </p:spPr>
      </p:pic>
      <p:pic>
        <p:nvPicPr>
          <p:cNvPr id="6" name="Graphic 5" descr="School girl with solid fill">
            <a:extLst>
              <a:ext uri="{FF2B5EF4-FFF2-40B4-BE49-F238E27FC236}">
                <a16:creationId xmlns:a16="http://schemas.microsoft.com/office/drawing/2014/main" id="{518A71CB-DC83-1743-9CF4-6823FCFD99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83500" y="3139328"/>
            <a:ext cx="637400" cy="637400"/>
          </a:xfrm>
          <a:prstGeom prst="rect">
            <a:avLst/>
          </a:prstGeom>
        </p:spPr>
      </p:pic>
      <p:pic>
        <p:nvPicPr>
          <p:cNvPr id="8" name="Graphic 7" descr="Dollar with solid fill">
            <a:extLst>
              <a:ext uri="{FF2B5EF4-FFF2-40B4-BE49-F238E27FC236}">
                <a16:creationId xmlns:a16="http://schemas.microsoft.com/office/drawing/2014/main" id="{3F3F653E-437D-634C-9F59-246EDB42182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96439" y="5063806"/>
            <a:ext cx="637400" cy="637400"/>
          </a:xfrm>
          <a:prstGeom prst="rect">
            <a:avLst/>
          </a:prstGeom>
        </p:spPr>
      </p:pic>
      <p:pic>
        <p:nvPicPr>
          <p:cNvPr id="10" name="Graphic 9" descr="Spinning Plates with solid fill">
            <a:extLst>
              <a:ext uri="{FF2B5EF4-FFF2-40B4-BE49-F238E27FC236}">
                <a16:creationId xmlns:a16="http://schemas.microsoft.com/office/drawing/2014/main" id="{945DBBDB-4BE3-6349-A25F-5E0B8EF7A5B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483500" y="4116136"/>
            <a:ext cx="637400" cy="637400"/>
          </a:xfrm>
          <a:prstGeom prst="rect">
            <a:avLst/>
          </a:prstGeom>
        </p:spPr>
      </p:pic>
    </p:spTree>
    <p:extLst>
      <p:ext uri="{BB962C8B-B14F-4D97-AF65-F5344CB8AC3E}">
        <p14:creationId xmlns:p14="http://schemas.microsoft.com/office/powerpoint/2010/main" val="28990127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49112"/>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FUTURE WORK</a:t>
            </a:r>
            <a:endParaRPr lang="en-US" b="1" kern="1200" dirty="0">
              <a:solidFill>
                <a:srgbClr val="FFFFFF"/>
              </a:solidFill>
              <a:latin typeface="Cambria" panose="02040503050406030204" pitchFamily="18" charset="0"/>
              <a:ea typeface="+mj-ea"/>
              <a:cs typeface="Calibri Light"/>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grpSp>
        <p:nvGrpSpPr>
          <p:cNvPr id="5" name="Group 4">
            <a:extLst>
              <a:ext uri="{FF2B5EF4-FFF2-40B4-BE49-F238E27FC236}">
                <a16:creationId xmlns:a16="http://schemas.microsoft.com/office/drawing/2014/main" id="{CF6CB27B-A7B4-5946-8C08-47D71BE259D6}"/>
              </a:ext>
            </a:extLst>
          </p:cNvPr>
          <p:cNvGrpSpPr/>
          <p:nvPr/>
        </p:nvGrpSpPr>
        <p:grpSpPr>
          <a:xfrm>
            <a:off x="1066800" y="1925067"/>
            <a:ext cx="9448800" cy="921872"/>
            <a:chOff x="1600200" y="2062628"/>
            <a:chExt cx="9448800" cy="921872"/>
          </a:xfrm>
        </p:grpSpPr>
        <p:sp>
          <p:nvSpPr>
            <p:cNvPr id="10" name="Rectangle 9">
              <a:extLst>
                <a:ext uri="{FF2B5EF4-FFF2-40B4-BE49-F238E27FC236}">
                  <a16:creationId xmlns:a16="http://schemas.microsoft.com/office/drawing/2014/main" id="{347F4A5C-E613-554D-84B9-DF13FC88108F}"/>
                </a:ext>
              </a:extLst>
            </p:cNvPr>
            <p:cNvSpPr/>
            <p:nvPr/>
          </p:nvSpPr>
          <p:spPr>
            <a:xfrm>
              <a:off x="2565400" y="2062628"/>
              <a:ext cx="8483600" cy="921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7325" lvl="0">
                <a:spcAft>
                  <a:spcPts val="600"/>
                </a:spcAft>
              </a:pPr>
              <a:r>
                <a:rPr lang="en-US" dirty="0">
                  <a:solidFill>
                    <a:srgbClr val="002060"/>
                  </a:solidFill>
                </a:rPr>
                <a:t>Unbiased hiring process – a challenge for every organization which happens often unconsciously. This can be solved by implementing AI and data solutions to eliminate the bias​</a:t>
              </a:r>
            </a:p>
          </p:txBody>
        </p:sp>
        <p:sp>
          <p:nvSpPr>
            <p:cNvPr id="11" name="Rectangle 10">
              <a:extLst>
                <a:ext uri="{FF2B5EF4-FFF2-40B4-BE49-F238E27FC236}">
                  <a16:creationId xmlns:a16="http://schemas.microsoft.com/office/drawing/2014/main" id="{7671CF75-B513-8140-B29E-9F49AC8BD97C}"/>
                </a:ext>
              </a:extLst>
            </p:cNvPr>
            <p:cNvSpPr/>
            <p:nvPr/>
          </p:nvSpPr>
          <p:spPr>
            <a:xfrm>
              <a:off x="1600200" y="2062628"/>
              <a:ext cx="965200" cy="921872"/>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800" dirty="0">
                <a:latin typeface="Cambria" panose="02040503050406030204" pitchFamily="18" charset="0"/>
              </a:endParaRPr>
            </a:p>
          </p:txBody>
        </p:sp>
        <p:pic>
          <p:nvPicPr>
            <p:cNvPr id="4" name="Graphic 3" descr="Badge 1 with solid fill">
              <a:extLst>
                <a:ext uri="{FF2B5EF4-FFF2-40B4-BE49-F238E27FC236}">
                  <a16:creationId xmlns:a16="http://schemas.microsoft.com/office/drawing/2014/main" id="{C2F32C0B-93A5-9E41-9618-B1F01E2338C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79487" y="2120251"/>
              <a:ext cx="806625" cy="806625"/>
            </a:xfrm>
            <a:prstGeom prst="rect">
              <a:avLst/>
            </a:prstGeom>
          </p:spPr>
        </p:pic>
      </p:grpSp>
      <p:grpSp>
        <p:nvGrpSpPr>
          <p:cNvPr id="16" name="Group 15">
            <a:extLst>
              <a:ext uri="{FF2B5EF4-FFF2-40B4-BE49-F238E27FC236}">
                <a16:creationId xmlns:a16="http://schemas.microsoft.com/office/drawing/2014/main" id="{79C7E268-2B02-1F42-B6F2-506B12AD121C}"/>
              </a:ext>
            </a:extLst>
          </p:cNvPr>
          <p:cNvGrpSpPr/>
          <p:nvPr/>
        </p:nvGrpSpPr>
        <p:grpSpPr>
          <a:xfrm>
            <a:off x="1066800" y="3480020"/>
            <a:ext cx="9448800" cy="921872"/>
            <a:chOff x="1600200" y="2062628"/>
            <a:chExt cx="9448800" cy="921872"/>
          </a:xfrm>
        </p:grpSpPr>
        <p:sp>
          <p:nvSpPr>
            <p:cNvPr id="17" name="Rectangle 16">
              <a:extLst>
                <a:ext uri="{FF2B5EF4-FFF2-40B4-BE49-F238E27FC236}">
                  <a16:creationId xmlns:a16="http://schemas.microsoft.com/office/drawing/2014/main" id="{A9413605-5645-384E-968C-DE939E1845D3}"/>
                </a:ext>
              </a:extLst>
            </p:cNvPr>
            <p:cNvSpPr/>
            <p:nvPr/>
          </p:nvSpPr>
          <p:spPr>
            <a:xfrm>
              <a:off x="2565400" y="2062628"/>
              <a:ext cx="8483600" cy="921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7325" lvl="0">
                <a:spcAft>
                  <a:spcPts val="600"/>
                </a:spcAft>
              </a:pPr>
              <a:r>
                <a:rPr lang="en-US" dirty="0">
                  <a:solidFill>
                    <a:srgbClr val="002060"/>
                  </a:solidFill>
                </a:rPr>
                <a:t>Personalized work- Employees’ personal life and work are not mutually exclusive. Intersection and overlap exist which can impact either way. Targeted skills development, creating unique experience for the employees will lead to retention​</a:t>
              </a:r>
            </a:p>
          </p:txBody>
        </p:sp>
        <p:sp>
          <p:nvSpPr>
            <p:cNvPr id="18" name="Rectangle 17">
              <a:extLst>
                <a:ext uri="{FF2B5EF4-FFF2-40B4-BE49-F238E27FC236}">
                  <a16:creationId xmlns:a16="http://schemas.microsoft.com/office/drawing/2014/main" id="{B12E544C-5758-AB4F-A2F0-5CFA28EA451B}"/>
                </a:ext>
              </a:extLst>
            </p:cNvPr>
            <p:cNvSpPr/>
            <p:nvPr/>
          </p:nvSpPr>
          <p:spPr>
            <a:xfrm>
              <a:off x="1600200" y="2062628"/>
              <a:ext cx="965200" cy="921872"/>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800" dirty="0">
                <a:latin typeface="Cambria" panose="02040503050406030204" pitchFamily="18" charset="0"/>
              </a:endParaRPr>
            </a:p>
          </p:txBody>
        </p:sp>
        <p:pic>
          <p:nvPicPr>
            <p:cNvPr id="19" name="Graphic 18" descr="Badge with solid fill">
              <a:extLst>
                <a:ext uri="{FF2B5EF4-FFF2-40B4-BE49-F238E27FC236}">
                  <a16:creationId xmlns:a16="http://schemas.microsoft.com/office/drawing/2014/main" id="{7AFBD077-B65D-6146-B251-E9FD689AF3B7}"/>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79487" y="2120251"/>
              <a:ext cx="806625" cy="806625"/>
            </a:xfrm>
            <a:prstGeom prst="rect">
              <a:avLst/>
            </a:prstGeom>
          </p:spPr>
        </p:pic>
      </p:grpSp>
      <p:grpSp>
        <p:nvGrpSpPr>
          <p:cNvPr id="20" name="Group 19">
            <a:extLst>
              <a:ext uri="{FF2B5EF4-FFF2-40B4-BE49-F238E27FC236}">
                <a16:creationId xmlns:a16="http://schemas.microsoft.com/office/drawing/2014/main" id="{05C3A730-BCFE-EA40-A1AB-1263A7A88E54}"/>
              </a:ext>
            </a:extLst>
          </p:cNvPr>
          <p:cNvGrpSpPr/>
          <p:nvPr/>
        </p:nvGrpSpPr>
        <p:grpSpPr>
          <a:xfrm>
            <a:off x="1076230" y="5034973"/>
            <a:ext cx="9448800" cy="921872"/>
            <a:chOff x="1600200" y="2062628"/>
            <a:chExt cx="9448800" cy="921872"/>
          </a:xfrm>
        </p:grpSpPr>
        <p:sp>
          <p:nvSpPr>
            <p:cNvPr id="21" name="Rectangle 20">
              <a:extLst>
                <a:ext uri="{FF2B5EF4-FFF2-40B4-BE49-F238E27FC236}">
                  <a16:creationId xmlns:a16="http://schemas.microsoft.com/office/drawing/2014/main" id="{39DF6155-E563-A540-8C85-5FF0201834F4}"/>
                </a:ext>
              </a:extLst>
            </p:cNvPr>
            <p:cNvSpPr/>
            <p:nvPr/>
          </p:nvSpPr>
          <p:spPr>
            <a:xfrm>
              <a:off x="2565400" y="2062628"/>
              <a:ext cx="8483600" cy="92187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87325" lvl="0">
                <a:spcAft>
                  <a:spcPts val="600"/>
                </a:spcAft>
              </a:pPr>
              <a:r>
                <a:rPr lang="en-US" dirty="0">
                  <a:solidFill>
                    <a:srgbClr val="002060"/>
                  </a:solidFill>
                </a:rPr>
                <a:t>Skill gaps- Organizations that can identify the specific skills they need—not just the requisitions required to fill will have a leg up in the war for talent​</a:t>
              </a:r>
            </a:p>
          </p:txBody>
        </p:sp>
        <p:sp>
          <p:nvSpPr>
            <p:cNvPr id="22" name="Rectangle 21">
              <a:extLst>
                <a:ext uri="{FF2B5EF4-FFF2-40B4-BE49-F238E27FC236}">
                  <a16:creationId xmlns:a16="http://schemas.microsoft.com/office/drawing/2014/main" id="{46B95702-A8F7-AE4B-B1BE-34440692DF0E}"/>
                </a:ext>
              </a:extLst>
            </p:cNvPr>
            <p:cNvSpPr/>
            <p:nvPr/>
          </p:nvSpPr>
          <p:spPr>
            <a:xfrm>
              <a:off x="1600200" y="2062628"/>
              <a:ext cx="965200" cy="921872"/>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2800" dirty="0">
                <a:latin typeface="Cambria" panose="02040503050406030204" pitchFamily="18" charset="0"/>
              </a:endParaRPr>
            </a:p>
          </p:txBody>
        </p:sp>
        <p:pic>
          <p:nvPicPr>
            <p:cNvPr id="24" name="Graphic 23" descr="Badge 3 with solid fill">
              <a:extLst>
                <a:ext uri="{FF2B5EF4-FFF2-40B4-BE49-F238E27FC236}">
                  <a16:creationId xmlns:a16="http://schemas.microsoft.com/office/drawing/2014/main" id="{A780F94A-435B-B84B-BBBD-B4BBD209C69B}"/>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79487" y="2120251"/>
              <a:ext cx="806625" cy="806625"/>
            </a:xfrm>
            <a:prstGeom prst="rect">
              <a:avLst/>
            </a:prstGeom>
          </p:spPr>
        </p:pic>
      </p:grpSp>
    </p:spTree>
    <p:extLst>
      <p:ext uri="{BB962C8B-B14F-4D97-AF65-F5344CB8AC3E}">
        <p14:creationId xmlns:p14="http://schemas.microsoft.com/office/powerpoint/2010/main" val="8452307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49112"/>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Calibri Light"/>
              </a:rPr>
              <a:t>REFERENCES</a:t>
            </a:r>
            <a:endParaRPr lang="en-US" sz="4000" b="1" kern="1200" dirty="0">
              <a:solidFill>
                <a:srgbClr val="FFFFFF"/>
              </a:solidFill>
              <a:latin typeface="Cambria" panose="02040503050406030204" pitchFamily="18" charset="0"/>
              <a:ea typeface="+mj-ea"/>
              <a:cs typeface="Calibri Light"/>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sp>
        <p:nvSpPr>
          <p:cNvPr id="2" name="TextBox 1">
            <a:extLst>
              <a:ext uri="{FF2B5EF4-FFF2-40B4-BE49-F238E27FC236}">
                <a16:creationId xmlns:a16="http://schemas.microsoft.com/office/drawing/2014/main" id="{E2FD5944-9BF0-184C-BFD4-0E1F1C77BEEB}"/>
              </a:ext>
            </a:extLst>
          </p:cNvPr>
          <p:cNvSpPr txBox="1"/>
          <p:nvPr/>
        </p:nvSpPr>
        <p:spPr>
          <a:xfrm>
            <a:off x="990600" y="2962443"/>
            <a:ext cx="4908884" cy="15314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Wingdings"/>
              <a:buChar char="q"/>
            </a:pPr>
            <a:r>
              <a:rPr lang="en-US" sz="1600" i="1" dirty="0">
                <a:solidFill>
                  <a:srgbClr val="002060"/>
                </a:solidFill>
                <a:latin typeface="+mj-lt"/>
                <a:cs typeface="Segoe UI"/>
                <a:hlinkClick r:id="rId3">
                  <a:extLst>
                    <a:ext uri="{A12FA001-AC4F-418D-AE19-62706E023703}">
                      <ahyp:hlinkClr xmlns:ahyp="http://schemas.microsoft.com/office/drawing/2018/hyperlinkcolor" val="tx"/>
                    </a:ext>
                  </a:extLst>
                </a:hlinkClick>
              </a:rPr>
              <a:t>Data Source</a:t>
            </a:r>
            <a:endParaRPr lang="en-US" sz="1600" i="1" dirty="0">
              <a:solidFill>
                <a:srgbClr val="002060"/>
              </a:solidFill>
              <a:latin typeface="+mj-lt"/>
              <a:cs typeface="Segoe UI"/>
            </a:endParaRPr>
          </a:p>
          <a:p>
            <a:pPr marL="285750" indent="-285750">
              <a:lnSpc>
                <a:spcPct val="150000"/>
              </a:lnSpc>
              <a:buFont typeface="Wingdings"/>
              <a:buChar char="q"/>
            </a:pPr>
            <a:r>
              <a:rPr lang="en-US" sz="1600" i="1" dirty="0">
                <a:solidFill>
                  <a:srgbClr val="002060"/>
                </a:solidFill>
                <a:latin typeface="+mj-lt"/>
                <a:cs typeface="Segoe UI"/>
                <a:hlinkClick r:id="rId4">
                  <a:extLst>
                    <a:ext uri="{A12FA001-AC4F-418D-AE19-62706E023703}">
                      <ahyp:hlinkClr xmlns:ahyp="http://schemas.microsoft.com/office/drawing/2018/hyperlinkcolor" val="tx"/>
                    </a:ext>
                  </a:extLst>
                </a:hlinkClick>
              </a:rPr>
              <a:t>Employee Information Image</a:t>
            </a:r>
            <a:r>
              <a:rPr lang="en-US" sz="1600" i="1" dirty="0">
                <a:solidFill>
                  <a:srgbClr val="002060"/>
                </a:solidFill>
                <a:latin typeface="+mj-lt"/>
                <a:cs typeface="Segoe UI"/>
              </a:rPr>
              <a:t> </a:t>
            </a:r>
          </a:p>
          <a:p>
            <a:pPr marL="285750" indent="-285750">
              <a:lnSpc>
                <a:spcPct val="150000"/>
              </a:lnSpc>
              <a:buFont typeface="Wingdings"/>
              <a:buChar char="q"/>
            </a:pPr>
            <a:r>
              <a:rPr lang="en-US" sz="1600" i="1" dirty="0">
                <a:solidFill>
                  <a:srgbClr val="002060"/>
                </a:solidFill>
                <a:latin typeface="+mj-lt"/>
                <a:cs typeface="Segoe UI"/>
                <a:hlinkClick r:id="rId5">
                  <a:extLst>
                    <a:ext uri="{A12FA001-AC4F-418D-AE19-62706E023703}">
                      <ahyp:hlinkClr xmlns:ahyp="http://schemas.microsoft.com/office/drawing/2018/hyperlinkcolor" val="tx"/>
                    </a:ext>
                  </a:extLst>
                </a:hlinkClick>
              </a:rPr>
              <a:t>Diversity Image</a:t>
            </a:r>
            <a:endParaRPr lang="en-US" sz="1600" i="1" dirty="0">
              <a:solidFill>
                <a:srgbClr val="002060"/>
              </a:solidFill>
              <a:latin typeface="+mj-lt"/>
              <a:cs typeface="Segoe UI"/>
            </a:endParaRPr>
          </a:p>
          <a:p>
            <a:pPr marL="285750" indent="-285750">
              <a:lnSpc>
                <a:spcPct val="150000"/>
              </a:lnSpc>
              <a:buFont typeface="Wingdings"/>
              <a:buChar char="q"/>
            </a:pPr>
            <a:r>
              <a:rPr lang="en-US" sz="1600" i="1" dirty="0">
                <a:solidFill>
                  <a:srgbClr val="002060"/>
                </a:solidFill>
                <a:latin typeface="+mj-lt"/>
                <a:cs typeface="Segoe UI"/>
                <a:hlinkClick r:id="rId6">
                  <a:extLst>
                    <a:ext uri="{A12FA001-AC4F-418D-AE19-62706E023703}">
                      <ahyp:hlinkClr xmlns:ahyp="http://schemas.microsoft.com/office/drawing/2018/hyperlinkcolor" val="tx"/>
                    </a:ext>
                  </a:extLst>
                </a:hlinkClick>
              </a:rPr>
              <a:t>Attrition Rate Image</a:t>
            </a:r>
          </a:p>
        </p:txBody>
      </p:sp>
    </p:spTree>
    <p:extLst>
      <p:ext uri="{BB962C8B-B14F-4D97-AF65-F5344CB8AC3E}">
        <p14:creationId xmlns:p14="http://schemas.microsoft.com/office/powerpoint/2010/main" val="179590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Shape 73">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660041" y="2767106"/>
            <a:ext cx="2880828" cy="3071906"/>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rgbClr val="FFFFFF"/>
                </a:solidFill>
                <a:latin typeface="+mj-lt"/>
                <a:ea typeface="+mj-ea"/>
                <a:cs typeface="+mj-cs"/>
              </a:rPr>
              <a:t>THANK YOU</a:t>
            </a:r>
          </a:p>
        </p:txBody>
      </p:sp>
      <p:pic>
        <p:nvPicPr>
          <p:cNvPr id="51" name="Picture 50" descr="One in a crowd">
            <a:extLst>
              <a:ext uri="{FF2B5EF4-FFF2-40B4-BE49-F238E27FC236}">
                <a16:creationId xmlns:a16="http://schemas.microsoft.com/office/drawing/2014/main" id="{9379487C-1407-C31E-63B9-DFF835880FEC}"/>
              </a:ext>
            </a:extLst>
          </p:cNvPr>
          <p:cNvPicPr>
            <a:picLocks noChangeAspect="1"/>
          </p:cNvPicPr>
          <p:nvPr/>
        </p:nvPicPr>
        <p:blipFill rotWithShape="1">
          <a:blip r:embed="rId3"/>
          <a:srcRect l="9136" r="1847" b="-10"/>
          <a:stretch/>
        </p:blipFill>
        <p:spPr>
          <a:xfrm>
            <a:off x="4600321" y="467208"/>
            <a:ext cx="7029961" cy="5923584"/>
          </a:xfrm>
          <a:prstGeom prst="rect">
            <a:avLst/>
          </a:prstGeom>
        </p:spPr>
      </p:pic>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spTree>
    <p:extLst>
      <p:ext uri="{BB962C8B-B14F-4D97-AF65-F5344CB8AC3E}">
        <p14:creationId xmlns:p14="http://schemas.microsoft.com/office/powerpoint/2010/main" val="128525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49112"/>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a:ea typeface="Cambria"/>
              </a:rPr>
              <a:t>INTRODUCTION</a:t>
            </a:r>
            <a:endParaRPr lang="en-US" sz="4000" b="1" kern="1200" dirty="0">
              <a:solidFill>
                <a:srgbClr val="FFFFFF"/>
              </a:solidFill>
              <a:latin typeface="+mj-lt"/>
              <a:ea typeface="+mj-ea"/>
              <a:cs typeface="+mj-cs"/>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sp>
        <p:nvSpPr>
          <p:cNvPr id="4" name="Rectangle 3">
            <a:extLst>
              <a:ext uri="{FF2B5EF4-FFF2-40B4-BE49-F238E27FC236}">
                <a16:creationId xmlns:a16="http://schemas.microsoft.com/office/drawing/2014/main" id="{ADB2B553-6612-1A46-A756-F67487270D65}"/>
              </a:ext>
            </a:extLst>
          </p:cNvPr>
          <p:cNvSpPr/>
          <p:nvPr/>
        </p:nvSpPr>
        <p:spPr>
          <a:xfrm>
            <a:off x="990600" y="1969684"/>
            <a:ext cx="3479800" cy="2057400"/>
          </a:xfrm>
          <a:prstGeom prst="rect">
            <a:avLst/>
          </a:prstGeom>
          <a:solidFill>
            <a:schemeClr val="accent1">
              <a:lumMod val="20000"/>
              <a:lumOff val="8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800" b="1" dirty="0">
                <a:solidFill>
                  <a:srgbClr val="002060"/>
                </a:solidFill>
                <a:latin typeface="Cambria" panose="02040503050406030204" pitchFamily="18" charset="0"/>
                <a:cs typeface="Segoe UI"/>
              </a:rPr>
              <a:t>What?</a:t>
            </a:r>
          </a:p>
          <a:p>
            <a:pPr algn="ctr">
              <a:spcAft>
                <a:spcPts val="1800"/>
              </a:spcAft>
            </a:pPr>
            <a:r>
              <a:rPr lang="en-US" dirty="0">
                <a:solidFill>
                  <a:srgbClr val="002060"/>
                </a:solidFill>
                <a:cs typeface="Segoe UI"/>
              </a:rPr>
              <a:t>The modern generation of IT mandates a fresh perspective on work and culture, transforming HR beyond basic routine duties, to strategic business advisors</a:t>
            </a:r>
          </a:p>
        </p:txBody>
      </p:sp>
      <p:sp>
        <p:nvSpPr>
          <p:cNvPr id="12" name="Rectangle 11">
            <a:extLst>
              <a:ext uri="{FF2B5EF4-FFF2-40B4-BE49-F238E27FC236}">
                <a16:creationId xmlns:a16="http://schemas.microsoft.com/office/drawing/2014/main" id="{C3FB3B60-5CB7-8348-9882-0CAC27BD9032}"/>
              </a:ext>
            </a:extLst>
          </p:cNvPr>
          <p:cNvSpPr/>
          <p:nvPr/>
        </p:nvSpPr>
        <p:spPr>
          <a:xfrm>
            <a:off x="7683500" y="4421388"/>
            <a:ext cx="3479800" cy="2057400"/>
          </a:xfrm>
          <a:prstGeom prst="rect">
            <a:avLst/>
          </a:prstGeom>
          <a:solidFill>
            <a:schemeClr val="accent1">
              <a:lumMod val="20000"/>
              <a:lumOff val="8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800" b="1" dirty="0">
                <a:solidFill>
                  <a:srgbClr val="002060"/>
                </a:solidFill>
                <a:latin typeface="Cambria" panose="02040503050406030204" pitchFamily="18" charset="0"/>
                <a:cs typeface="Segoe UI"/>
              </a:rPr>
              <a:t>Goal</a:t>
            </a:r>
          </a:p>
          <a:p>
            <a:pPr algn="ctr">
              <a:spcAft>
                <a:spcPts val="1800"/>
              </a:spcAft>
            </a:pPr>
            <a:r>
              <a:rPr lang="en-US" dirty="0">
                <a:solidFill>
                  <a:srgbClr val="002060"/>
                </a:solidFill>
                <a:cs typeface="Segoe UI"/>
              </a:rPr>
              <a:t>Understand the data, identify hidden patterns, and build visuals to effectively communicate them, creating a pathway to data-driven decision making</a:t>
            </a:r>
            <a:endParaRPr lang="en-US" dirty="0">
              <a:cs typeface="Segoe UI"/>
            </a:endParaRPr>
          </a:p>
        </p:txBody>
      </p:sp>
      <p:sp>
        <p:nvSpPr>
          <p:cNvPr id="13" name="Rectangle 12">
            <a:extLst>
              <a:ext uri="{FF2B5EF4-FFF2-40B4-BE49-F238E27FC236}">
                <a16:creationId xmlns:a16="http://schemas.microsoft.com/office/drawing/2014/main" id="{F57A6687-38F6-924D-B541-D24B3BE6D67E}"/>
              </a:ext>
            </a:extLst>
          </p:cNvPr>
          <p:cNvSpPr/>
          <p:nvPr/>
        </p:nvSpPr>
        <p:spPr>
          <a:xfrm>
            <a:off x="6096000" y="1992559"/>
            <a:ext cx="3479800" cy="2057400"/>
          </a:xfrm>
          <a:prstGeom prst="rect">
            <a:avLst/>
          </a:prstGeom>
          <a:solidFill>
            <a:schemeClr val="accent1">
              <a:lumMod val="20000"/>
              <a:lumOff val="8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800" b="1" dirty="0">
                <a:solidFill>
                  <a:srgbClr val="002060"/>
                </a:solidFill>
                <a:latin typeface="Cambria" panose="02040503050406030204" pitchFamily="18" charset="0"/>
                <a:cs typeface="Segoe UI"/>
              </a:rPr>
              <a:t>How?</a:t>
            </a:r>
          </a:p>
          <a:p>
            <a:pPr algn="ctr">
              <a:spcAft>
                <a:spcPts val="1800"/>
              </a:spcAft>
            </a:pPr>
            <a:r>
              <a:rPr lang="en-US" dirty="0">
                <a:solidFill>
                  <a:srgbClr val="002060"/>
                </a:solidFill>
                <a:cs typeface="Segoe UI"/>
              </a:rPr>
              <a:t>The business decision-making problems that HRs encounter can be addressed effectively using Data Analytics and Business Intelligence</a:t>
            </a:r>
          </a:p>
        </p:txBody>
      </p:sp>
      <p:sp>
        <p:nvSpPr>
          <p:cNvPr id="14" name="Rectangle 13">
            <a:extLst>
              <a:ext uri="{FF2B5EF4-FFF2-40B4-BE49-F238E27FC236}">
                <a16:creationId xmlns:a16="http://schemas.microsoft.com/office/drawing/2014/main" id="{2F2D9E75-D085-DB41-A136-09C8FF8BF185}"/>
              </a:ext>
            </a:extLst>
          </p:cNvPr>
          <p:cNvSpPr/>
          <p:nvPr/>
        </p:nvSpPr>
        <p:spPr>
          <a:xfrm>
            <a:off x="2616200" y="4451488"/>
            <a:ext cx="3479800" cy="2057400"/>
          </a:xfrm>
          <a:prstGeom prst="rect">
            <a:avLst/>
          </a:prstGeom>
          <a:solidFill>
            <a:schemeClr val="accent1">
              <a:lumMod val="20000"/>
              <a:lumOff val="80000"/>
              <a:alpha val="8588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2800" b="1" dirty="0">
                <a:solidFill>
                  <a:srgbClr val="002060"/>
                </a:solidFill>
                <a:latin typeface="Cambria" panose="02040503050406030204" pitchFamily="18" charset="0"/>
                <a:cs typeface="Segoe UI"/>
              </a:rPr>
              <a:t>Why?</a:t>
            </a:r>
            <a:endParaRPr lang="en-US" sz="2800" dirty="0">
              <a:solidFill>
                <a:srgbClr val="002060"/>
              </a:solidFill>
              <a:cs typeface="Segoe UI"/>
            </a:endParaRPr>
          </a:p>
          <a:p>
            <a:pPr algn="ctr">
              <a:spcAft>
                <a:spcPts val="1800"/>
              </a:spcAft>
            </a:pPr>
            <a:r>
              <a:rPr lang="en-US" dirty="0">
                <a:solidFill>
                  <a:srgbClr val="002060"/>
                </a:solidFill>
                <a:cs typeface="Segoe UI"/>
              </a:rPr>
              <a:t>HR professionals may achieve a better degree of data engagement and influence difficult-to-attain company goals using the insights from visualizations</a:t>
            </a:r>
            <a:endParaRPr lang="en-US" dirty="0">
              <a:cs typeface="Calibri" panose="020F0502020204030204"/>
            </a:endParaRPr>
          </a:p>
        </p:txBody>
      </p:sp>
    </p:spTree>
    <p:extLst>
      <p:ext uri="{BB962C8B-B14F-4D97-AF65-F5344CB8AC3E}">
        <p14:creationId xmlns:p14="http://schemas.microsoft.com/office/powerpoint/2010/main" val="31957831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49112"/>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RELATED WORK</a:t>
            </a:r>
            <a:endParaRPr lang="en-US" sz="4000" b="1" kern="1200" dirty="0">
              <a:solidFill>
                <a:srgbClr val="FFFFFF"/>
              </a:solidFill>
              <a:latin typeface="Cambria" panose="02040503050406030204" pitchFamily="18" charset="0"/>
              <a:ea typeface="+mj-ea"/>
              <a:cs typeface="+mj-cs"/>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sp>
        <p:nvSpPr>
          <p:cNvPr id="2" name="TextBox 1">
            <a:extLst>
              <a:ext uri="{FF2B5EF4-FFF2-40B4-BE49-F238E27FC236}">
                <a16:creationId xmlns:a16="http://schemas.microsoft.com/office/drawing/2014/main" id="{0DB8985C-0C63-4B43-8969-8CD21C56FB65}"/>
              </a:ext>
            </a:extLst>
          </p:cNvPr>
          <p:cNvSpPr txBox="1"/>
          <p:nvPr/>
        </p:nvSpPr>
        <p:spPr>
          <a:xfrm>
            <a:off x="990600" y="2180678"/>
            <a:ext cx="10172700" cy="3661322"/>
          </a:xfrm>
          <a:prstGeom prst="rect">
            <a:avLst/>
          </a:prstGeom>
        </p:spPr>
        <p:txBody>
          <a:bodyPr wrap="square" lIns="0" tIns="0" rIns="0" bIns="0" anchor="ctr">
            <a:noAutofit/>
          </a:bodyPr>
          <a:lstStyle>
            <a:defPPr>
              <a:defRPr lang="en-US"/>
            </a:defPPr>
            <a:lvl1pPr marL="285750" indent="-285750">
              <a:spcAft>
                <a:spcPts val="1800"/>
              </a:spcAft>
              <a:buFont typeface="Wingdings"/>
              <a:buChar char="q"/>
              <a:defRPr sz="1600">
                <a:solidFill>
                  <a:srgbClr val="002060"/>
                </a:solidFill>
                <a:cs typeface="Segoe UI"/>
              </a:defRPr>
            </a:lvl1pPr>
          </a:lstStyle>
          <a:p>
            <a:r>
              <a:rPr lang="en-US" dirty="0"/>
              <a:t>Previous research concentrates on the challenges and opportunities faced by business firms in implementing HR analytics as a tool in organizations.(</a:t>
            </a:r>
            <a:r>
              <a:rPr lang="en-US" dirty="0" err="1"/>
              <a:t>Tomar</a:t>
            </a:r>
            <a:r>
              <a:rPr lang="en-US" dirty="0"/>
              <a:t> &amp; Gaur, 2020)</a:t>
            </a:r>
          </a:p>
          <a:p>
            <a:r>
              <a:rPr lang="en-US" dirty="0"/>
              <a:t>Another group of study discusses human resource analytics and illustrates how it has been successfully implemented by google to enable better decision-making. (Shrivastava et al., 2018)</a:t>
            </a:r>
          </a:p>
          <a:p>
            <a:r>
              <a:rPr lang="en-US" dirty="0"/>
              <a:t>The other group of study focuses on the practices of people analytics to identify the gaps, priorities, and recommendations for ethical practice.(</a:t>
            </a:r>
            <a:r>
              <a:rPr lang="en-US" dirty="0" err="1"/>
              <a:t>Tursunbayeva</a:t>
            </a:r>
            <a:r>
              <a:rPr lang="en-US" dirty="0"/>
              <a:t> et al.)</a:t>
            </a:r>
          </a:p>
          <a:p>
            <a:r>
              <a:rPr lang="en-US" dirty="0"/>
              <a:t>Few studies also focuses on the technique of using industry data to let HR tackle employee retention and dissatisfaction</a:t>
            </a:r>
          </a:p>
        </p:txBody>
      </p:sp>
    </p:spTree>
    <p:extLst>
      <p:ext uri="{BB962C8B-B14F-4D97-AF65-F5344CB8AC3E}">
        <p14:creationId xmlns:p14="http://schemas.microsoft.com/office/powerpoint/2010/main" val="4255003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1015173" y="36118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PROBLEM STATEMENT</a:t>
            </a:r>
            <a:endParaRPr lang="en-US" sz="4000" b="1" kern="1200" dirty="0">
              <a:solidFill>
                <a:srgbClr val="FFFFFF"/>
              </a:solidFill>
              <a:latin typeface="Cambria" panose="02040503050406030204" pitchFamily="18" charset="0"/>
              <a:ea typeface="+mj-ea"/>
              <a:cs typeface="+mj-cs"/>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sp>
        <p:nvSpPr>
          <p:cNvPr id="25" name="Rectangle 24">
            <a:extLst>
              <a:ext uri="{FF2B5EF4-FFF2-40B4-BE49-F238E27FC236}">
                <a16:creationId xmlns:a16="http://schemas.microsoft.com/office/drawing/2014/main" id="{70242D73-4F2C-6E45-9BD3-1A0120111627}"/>
              </a:ext>
            </a:extLst>
          </p:cNvPr>
          <p:cNvSpPr/>
          <p:nvPr/>
        </p:nvSpPr>
        <p:spPr>
          <a:xfrm>
            <a:off x="9421767" y="4370946"/>
            <a:ext cx="2502242" cy="1538883"/>
          </a:xfrm>
          <a:prstGeom prst="rect">
            <a:avLst/>
          </a:prstGeom>
        </p:spPr>
        <p:txBody>
          <a:bodyPr wrap="square" lIns="0" tIns="0" rIns="0" bIns="0" anchor="t">
            <a:spAutoFit/>
          </a:bodyPr>
          <a:lstStyle/>
          <a:p>
            <a:r>
              <a:rPr lang="en-US" b="1" dirty="0">
                <a:solidFill>
                  <a:srgbClr val="002060"/>
                </a:solidFill>
                <a:latin typeface="Cambria" panose="02040503050406030204" pitchFamily="18" charset="0"/>
                <a:cs typeface="Segoe UI"/>
              </a:rPr>
              <a:t>Complete Employee Profile</a:t>
            </a:r>
            <a:endParaRPr lang="en-US" dirty="0">
              <a:solidFill>
                <a:srgbClr val="002060"/>
              </a:solidFill>
              <a:latin typeface="Cambria" panose="02040503050406030204" pitchFamily="18" charset="0"/>
              <a:cs typeface="Segoe UI"/>
            </a:endParaRPr>
          </a:p>
          <a:p>
            <a:r>
              <a:rPr lang="en-US" sz="1600" dirty="0">
                <a:solidFill>
                  <a:srgbClr val="002060"/>
                </a:solidFill>
                <a:cs typeface="Segoe UI"/>
              </a:rPr>
              <a:t>How to recognize loyal employees in sought after positions while onboarding a new project ?</a:t>
            </a:r>
            <a:endParaRPr lang="en-US" sz="1600" dirty="0">
              <a:solidFill>
                <a:srgbClr val="002060"/>
              </a:solidFill>
              <a:cs typeface="Segoe UI" panose="020B0502040204020203" pitchFamily="34" charset="0"/>
            </a:endParaRPr>
          </a:p>
        </p:txBody>
      </p:sp>
      <p:grpSp>
        <p:nvGrpSpPr>
          <p:cNvPr id="18" name="Group 17" descr="This image is an icon of three people interacting. ">
            <a:extLst>
              <a:ext uri="{FF2B5EF4-FFF2-40B4-BE49-F238E27FC236}">
                <a16:creationId xmlns:a16="http://schemas.microsoft.com/office/drawing/2014/main" id="{E2605B06-DDE5-6CA7-2A9D-DA14B55A18B8}"/>
              </a:ext>
            </a:extLst>
          </p:cNvPr>
          <p:cNvGrpSpPr/>
          <p:nvPr/>
        </p:nvGrpSpPr>
        <p:grpSpPr>
          <a:xfrm>
            <a:off x="4040240" y="2064009"/>
            <a:ext cx="1397000" cy="1397000"/>
            <a:chOff x="3438525" y="2143125"/>
            <a:chExt cx="1397000" cy="1397000"/>
          </a:xfrm>
        </p:grpSpPr>
        <p:sp>
          <p:nvSpPr>
            <p:cNvPr id="27" name="Freeform 25">
              <a:extLst>
                <a:ext uri="{FF2B5EF4-FFF2-40B4-BE49-F238E27FC236}">
                  <a16:creationId xmlns:a16="http://schemas.microsoft.com/office/drawing/2014/main" id="{EC14965B-A963-E184-B5B8-865C92145918}"/>
                </a:ext>
              </a:extLst>
            </p:cNvPr>
            <p:cNvSpPr>
              <a:spLocks/>
            </p:cNvSpPr>
            <p:nvPr/>
          </p:nvSpPr>
          <p:spPr bwMode="auto">
            <a:xfrm>
              <a:off x="3438525" y="2143125"/>
              <a:ext cx="1397000" cy="1397000"/>
            </a:xfrm>
            <a:custGeom>
              <a:avLst/>
              <a:gdLst>
                <a:gd name="T0" fmla="*/ 276 w 336"/>
                <a:gd name="T1" fmla="*/ 276 h 336"/>
                <a:gd name="T2" fmla="*/ 60 w 336"/>
                <a:gd name="T3" fmla="*/ 276 h 336"/>
                <a:gd name="T4" fmla="*/ 60 w 336"/>
                <a:gd name="T5" fmla="*/ 60 h 336"/>
                <a:gd name="T6" fmla="*/ 276 w 336"/>
                <a:gd name="T7" fmla="*/ 60 h 336"/>
                <a:gd name="T8" fmla="*/ 276 w 336"/>
                <a:gd name="T9" fmla="*/ 276 h 336"/>
              </a:gdLst>
              <a:ahLst/>
              <a:cxnLst>
                <a:cxn ang="0">
                  <a:pos x="T0" y="T1"/>
                </a:cxn>
                <a:cxn ang="0">
                  <a:pos x="T2" y="T3"/>
                </a:cxn>
                <a:cxn ang="0">
                  <a:pos x="T4" y="T5"/>
                </a:cxn>
                <a:cxn ang="0">
                  <a:pos x="T6" y="T7"/>
                </a:cxn>
                <a:cxn ang="0">
                  <a:pos x="T8" y="T9"/>
                </a:cxn>
              </a:cxnLst>
              <a:rect l="0" t="0" r="r" b="b"/>
              <a:pathLst>
                <a:path w="336" h="336">
                  <a:moveTo>
                    <a:pt x="276" y="276"/>
                  </a:moveTo>
                  <a:cubicBezTo>
                    <a:pt x="217" y="336"/>
                    <a:pt x="120" y="336"/>
                    <a:pt x="60" y="276"/>
                  </a:cubicBezTo>
                  <a:cubicBezTo>
                    <a:pt x="0" y="217"/>
                    <a:pt x="0" y="120"/>
                    <a:pt x="60" y="60"/>
                  </a:cubicBezTo>
                  <a:cubicBezTo>
                    <a:pt x="120" y="0"/>
                    <a:pt x="217" y="0"/>
                    <a:pt x="276" y="60"/>
                  </a:cubicBezTo>
                  <a:cubicBezTo>
                    <a:pt x="336" y="120"/>
                    <a:pt x="336" y="217"/>
                    <a:pt x="276" y="276"/>
                  </a:cubicBezTo>
                  <a:close/>
                </a:path>
              </a:pathLst>
            </a:custGeom>
            <a:gradFill>
              <a:gsLst>
                <a:gs pos="0">
                  <a:srgbClr val="7CEFD8"/>
                </a:gs>
                <a:gs pos="50000">
                  <a:srgbClr val="6672E4"/>
                </a:gs>
                <a:gs pos="100000">
                  <a:srgbClr val="882BE5"/>
                </a:gs>
              </a:gsLst>
              <a:lin ang="7800000" scaled="0"/>
            </a:gradFill>
            <a:ln w="12700"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nvGrpSpPr>
            <p:cNvPr id="29" name="Group 28">
              <a:extLst>
                <a:ext uri="{FF2B5EF4-FFF2-40B4-BE49-F238E27FC236}">
                  <a16:creationId xmlns:a16="http://schemas.microsoft.com/office/drawing/2014/main" id="{428669E9-3C9A-96CD-F0E8-52362009FBAC}"/>
                </a:ext>
              </a:extLst>
            </p:cNvPr>
            <p:cNvGrpSpPr/>
            <p:nvPr/>
          </p:nvGrpSpPr>
          <p:grpSpPr>
            <a:xfrm>
              <a:off x="3810345" y="2465107"/>
              <a:ext cx="613097" cy="674404"/>
              <a:chOff x="3398838" y="2895601"/>
              <a:chExt cx="346075" cy="346075"/>
            </a:xfrm>
          </p:grpSpPr>
          <p:sp>
            <p:nvSpPr>
              <p:cNvPr id="31" name="Freeform 49">
                <a:extLst>
                  <a:ext uri="{FF2B5EF4-FFF2-40B4-BE49-F238E27FC236}">
                    <a16:creationId xmlns:a16="http://schemas.microsoft.com/office/drawing/2014/main" id="{7D4E7377-91E5-F6E1-804C-DB3214DE6F81}"/>
                  </a:ext>
                </a:extLst>
              </p:cNvPr>
              <p:cNvSpPr>
                <a:spLocks/>
              </p:cNvSpPr>
              <p:nvPr/>
            </p:nvSpPr>
            <p:spPr bwMode="auto">
              <a:xfrm>
                <a:off x="3398838"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Freeform 50">
                <a:extLst>
                  <a:ext uri="{FF2B5EF4-FFF2-40B4-BE49-F238E27FC236}">
                    <a16:creationId xmlns:a16="http://schemas.microsoft.com/office/drawing/2014/main" id="{3826FB4A-6175-83B6-695A-8D302111E79F}"/>
                  </a:ext>
                </a:extLst>
              </p:cNvPr>
              <p:cNvSpPr>
                <a:spLocks/>
              </p:cNvSpPr>
              <p:nvPr/>
            </p:nvSpPr>
            <p:spPr bwMode="auto">
              <a:xfrm>
                <a:off x="3467101"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5" name="Oval 51">
                <a:extLst>
                  <a:ext uri="{FF2B5EF4-FFF2-40B4-BE49-F238E27FC236}">
                    <a16:creationId xmlns:a16="http://schemas.microsoft.com/office/drawing/2014/main" id="{F65B16A6-A50E-0229-3EFC-C3229C6F16E2}"/>
                  </a:ext>
                </a:extLst>
              </p:cNvPr>
              <p:cNvSpPr>
                <a:spLocks noChangeArrowheads="1"/>
              </p:cNvSpPr>
              <p:nvPr/>
            </p:nvSpPr>
            <p:spPr bwMode="auto">
              <a:xfrm>
                <a:off x="3429001"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6" name="Freeform 52">
                <a:extLst>
                  <a:ext uri="{FF2B5EF4-FFF2-40B4-BE49-F238E27FC236}">
                    <a16:creationId xmlns:a16="http://schemas.microsoft.com/office/drawing/2014/main" id="{0E3740E1-A628-6A2F-A587-C64FC4D2FC6E}"/>
                  </a:ext>
                </a:extLst>
              </p:cNvPr>
              <p:cNvSpPr>
                <a:spLocks/>
              </p:cNvSpPr>
              <p:nvPr/>
            </p:nvSpPr>
            <p:spPr bwMode="auto">
              <a:xfrm>
                <a:off x="3429001"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Freeform 53">
                <a:extLst>
                  <a:ext uri="{FF2B5EF4-FFF2-40B4-BE49-F238E27FC236}">
                    <a16:creationId xmlns:a16="http://schemas.microsoft.com/office/drawing/2014/main" id="{D5EC7B14-7283-6DAE-C0AE-103A64983150}"/>
                  </a:ext>
                </a:extLst>
              </p:cNvPr>
              <p:cNvSpPr>
                <a:spLocks/>
              </p:cNvSpPr>
              <p:nvPr/>
            </p:nvSpPr>
            <p:spPr bwMode="auto">
              <a:xfrm>
                <a:off x="3594101" y="2986089"/>
                <a:ext cx="82550" cy="58738"/>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8" name="Freeform 54">
                <a:extLst>
                  <a:ext uri="{FF2B5EF4-FFF2-40B4-BE49-F238E27FC236}">
                    <a16:creationId xmlns:a16="http://schemas.microsoft.com/office/drawing/2014/main" id="{A4D5F203-2C1C-1519-12E5-A406648DEE52}"/>
                  </a:ext>
                </a:extLst>
              </p:cNvPr>
              <p:cNvSpPr>
                <a:spLocks/>
              </p:cNvSpPr>
              <p:nvPr/>
            </p:nvSpPr>
            <p:spPr bwMode="auto">
              <a:xfrm>
                <a:off x="3662363" y="2986089"/>
                <a:ext cx="82550" cy="58738"/>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Oval 55">
                <a:extLst>
                  <a:ext uri="{FF2B5EF4-FFF2-40B4-BE49-F238E27FC236}">
                    <a16:creationId xmlns:a16="http://schemas.microsoft.com/office/drawing/2014/main" id="{9DC0FCAA-A151-142F-ADE5-FE8A273C97D6}"/>
                  </a:ext>
                </a:extLst>
              </p:cNvPr>
              <p:cNvSpPr>
                <a:spLocks noChangeArrowheads="1"/>
              </p:cNvSpPr>
              <p:nvPr/>
            </p:nvSpPr>
            <p:spPr bwMode="auto">
              <a:xfrm>
                <a:off x="3624263" y="2895601"/>
                <a:ext cx="90488"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0" name="Freeform 56">
                <a:extLst>
                  <a:ext uri="{FF2B5EF4-FFF2-40B4-BE49-F238E27FC236}">
                    <a16:creationId xmlns:a16="http://schemas.microsoft.com/office/drawing/2014/main" id="{41E42D8F-008F-E448-8E4F-27D879B4759A}"/>
                  </a:ext>
                </a:extLst>
              </p:cNvPr>
              <p:cNvSpPr>
                <a:spLocks/>
              </p:cNvSpPr>
              <p:nvPr/>
            </p:nvSpPr>
            <p:spPr bwMode="auto">
              <a:xfrm>
                <a:off x="3624263" y="2928939"/>
                <a:ext cx="90488" cy="14288"/>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1" name="Freeform 57">
                <a:extLst>
                  <a:ext uri="{FF2B5EF4-FFF2-40B4-BE49-F238E27FC236}">
                    <a16:creationId xmlns:a16="http://schemas.microsoft.com/office/drawing/2014/main" id="{0F99B8D8-7BF6-C053-3A71-B5086784E404}"/>
                  </a:ext>
                </a:extLst>
              </p:cNvPr>
              <p:cNvSpPr>
                <a:spLocks/>
              </p:cNvSpPr>
              <p:nvPr/>
            </p:nvSpPr>
            <p:spPr bwMode="auto">
              <a:xfrm>
                <a:off x="3497263" y="3181351"/>
                <a:ext cx="82550" cy="60325"/>
              </a:xfrm>
              <a:custGeom>
                <a:avLst/>
                <a:gdLst>
                  <a:gd name="T0" fmla="*/ 14 w 22"/>
                  <a:gd name="T1" fmla="*/ 0 h 16"/>
                  <a:gd name="T2" fmla="*/ 14 w 22"/>
                  <a:gd name="T3" fmla="*/ 6 h 16"/>
                  <a:gd name="T4" fmla="*/ 4 w 22"/>
                  <a:gd name="T5" fmla="*/ 9 h 16"/>
                  <a:gd name="T6" fmla="*/ 0 w 22"/>
                  <a:gd name="T7" fmla="*/ 14 h 16"/>
                  <a:gd name="T8" fmla="*/ 0 w 22"/>
                  <a:gd name="T9" fmla="*/ 16 h 16"/>
                  <a:gd name="T10" fmla="*/ 22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14" y="0"/>
                    </a:moveTo>
                    <a:cubicBezTo>
                      <a:pt x="14" y="6"/>
                      <a:pt x="14" y="6"/>
                      <a:pt x="14" y="6"/>
                    </a:cubicBezTo>
                    <a:cubicBezTo>
                      <a:pt x="4" y="9"/>
                      <a:pt x="4" y="9"/>
                      <a:pt x="4" y="9"/>
                    </a:cubicBezTo>
                    <a:cubicBezTo>
                      <a:pt x="2" y="10"/>
                      <a:pt x="0" y="12"/>
                      <a:pt x="0" y="14"/>
                    </a:cubicBezTo>
                    <a:cubicBezTo>
                      <a:pt x="0" y="16"/>
                      <a:pt x="0" y="16"/>
                      <a:pt x="0" y="16"/>
                    </a:cubicBezTo>
                    <a:cubicBezTo>
                      <a:pt x="22" y="16"/>
                      <a:pt x="22" y="16"/>
                      <a:pt x="22"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2" name="Freeform 58">
                <a:extLst>
                  <a:ext uri="{FF2B5EF4-FFF2-40B4-BE49-F238E27FC236}">
                    <a16:creationId xmlns:a16="http://schemas.microsoft.com/office/drawing/2014/main" id="{85274FE3-03FC-2BCD-E9FB-FFD63690B111}"/>
                  </a:ext>
                </a:extLst>
              </p:cNvPr>
              <p:cNvSpPr>
                <a:spLocks/>
              </p:cNvSpPr>
              <p:nvPr/>
            </p:nvSpPr>
            <p:spPr bwMode="auto">
              <a:xfrm>
                <a:off x="3563938" y="3181351"/>
                <a:ext cx="82550" cy="60325"/>
              </a:xfrm>
              <a:custGeom>
                <a:avLst/>
                <a:gdLst>
                  <a:gd name="T0" fmla="*/ 8 w 22"/>
                  <a:gd name="T1" fmla="*/ 0 h 16"/>
                  <a:gd name="T2" fmla="*/ 8 w 22"/>
                  <a:gd name="T3" fmla="*/ 6 h 16"/>
                  <a:gd name="T4" fmla="*/ 18 w 22"/>
                  <a:gd name="T5" fmla="*/ 9 h 16"/>
                  <a:gd name="T6" fmla="*/ 22 w 22"/>
                  <a:gd name="T7" fmla="*/ 14 h 16"/>
                  <a:gd name="T8" fmla="*/ 22 w 22"/>
                  <a:gd name="T9" fmla="*/ 16 h 16"/>
                  <a:gd name="T10" fmla="*/ 0 w 22"/>
                  <a:gd name="T11" fmla="*/ 16 h 16"/>
                </a:gdLst>
                <a:ahLst/>
                <a:cxnLst>
                  <a:cxn ang="0">
                    <a:pos x="T0" y="T1"/>
                  </a:cxn>
                  <a:cxn ang="0">
                    <a:pos x="T2" y="T3"/>
                  </a:cxn>
                  <a:cxn ang="0">
                    <a:pos x="T4" y="T5"/>
                  </a:cxn>
                  <a:cxn ang="0">
                    <a:pos x="T6" y="T7"/>
                  </a:cxn>
                  <a:cxn ang="0">
                    <a:pos x="T8" y="T9"/>
                  </a:cxn>
                  <a:cxn ang="0">
                    <a:pos x="T10" y="T11"/>
                  </a:cxn>
                </a:cxnLst>
                <a:rect l="0" t="0" r="r" b="b"/>
                <a:pathLst>
                  <a:path w="22" h="16">
                    <a:moveTo>
                      <a:pt x="8" y="0"/>
                    </a:moveTo>
                    <a:cubicBezTo>
                      <a:pt x="8" y="6"/>
                      <a:pt x="8" y="6"/>
                      <a:pt x="8" y="6"/>
                    </a:cubicBezTo>
                    <a:cubicBezTo>
                      <a:pt x="18" y="9"/>
                      <a:pt x="18" y="9"/>
                      <a:pt x="18" y="9"/>
                    </a:cubicBezTo>
                    <a:cubicBezTo>
                      <a:pt x="20" y="10"/>
                      <a:pt x="22" y="12"/>
                      <a:pt x="22" y="14"/>
                    </a:cubicBezTo>
                    <a:cubicBezTo>
                      <a:pt x="22" y="16"/>
                      <a:pt x="22" y="16"/>
                      <a:pt x="22" y="16"/>
                    </a:cubicBezTo>
                    <a:cubicBezTo>
                      <a:pt x="0" y="16"/>
                      <a:pt x="0" y="16"/>
                      <a:pt x="0" y="16"/>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Oval 59">
                <a:extLst>
                  <a:ext uri="{FF2B5EF4-FFF2-40B4-BE49-F238E27FC236}">
                    <a16:creationId xmlns:a16="http://schemas.microsoft.com/office/drawing/2014/main" id="{8440BB0F-8C58-80B1-BCD2-5190303E0955}"/>
                  </a:ext>
                </a:extLst>
              </p:cNvPr>
              <p:cNvSpPr>
                <a:spLocks noChangeArrowheads="1"/>
              </p:cNvSpPr>
              <p:nvPr/>
            </p:nvSpPr>
            <p:spPr bwMode="auto">
              <a:xfrm>
                <a:off x="3527426" y="3090864"/>
                <a:ext cx="88900" cy="96838"/>
              </a:xfrm>
              <a:prstGeom prst="ellipse">
                <a:avLst/>
              </a:pr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4" name="Freeform 60">
                <a:extLst>
                  <a:ext uri="{FF2B5EF4-FFF2-40B4-BE49-F238E27FC236}">
                    <a16:creationId xmlns:a16="http://schemas.microsoft.com/office/drawing/2014/main" id="{3675FACE-9201-D45B-532C-BE0681DFE1BD}"/>
                  </a:ext>
                </a:extLst>
              </p:cNvPr>
              <p:cNvSpPr>
                <a:spLocks/>
              </p:cNvSpPr>
              <p:nvPr/>
            </p:nvSpPr>
            <p:spPr bwMode="auto">
              <a:xfrm>
                <a:off x="3527426" y="3124201"/>
                <a:ext cx="88900" cy="15875"/>
              </a:xfrm>
              <a:custGeom>
                <a:avLst/>
                <a:gdLst>
                  <a:gd name="T0" fmla="*/ 24 w 24"/>
                  <a:gd name="T1" fmla="*/ 2 h 4"/>
                  <a:gd name="T2" fmla="*/ 14 w 24"/>
                  <a:gd name="T3" fmla="*/ 0 h 4"/>
                  <a:gd name="T4" fmla="*/ 0 w 24"/>
                  <a:gd name="T5" fmla="*/ 1 h 4"/>
                </a:gdLst>
                <a:ahLst/>
                <a:cxnLst>
                  <a:cxn ang="0">
                    <a:pos x="T0" y="T1"/>
                  </a:cxn>
                  <a:cxn ang="0">
                    <a:pos x="T2" y="T3"/>
                  </a:cxn>
                  <a:cxn ang="0">
                    <a:pos x="T4" y="T5"/>
                  </a:cxn>
                </a:cxnLst>
                <a:rect l="0" t="0" r="r" b="b"/>
                <a:pathLst>
                  <a:path w="24" h="4">
                    <a:moveTo>
                      <a:pt x="24" y="2"/>
                    </a:moveTo>
                    <a:cubicBezTo>
                      <a:pt x="22" y="4"/>
                      <a:pt x="16" y="4"/>
                      <a:pt x="14" y="0"/>
                    </a:cubicBezTo>
                    <a:cubicBezTo>
                      <a:pt x="10" y="4"/>
                      <a:pt x="3" y="4"/>
                      <a:pt x="0" y="1"/>
                    </a:cubicBezTo>
                  </a:path>
                </a:pathLst>
              </a:custGeom>
              <a:noFill/>
              <a:ln w="14288"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5" name="Line 61">
                <a:extLst>
                  <a:ext uri="{FF2B5EF4-FFF2-40B4-BE49-F238E27FC236}">
                    <a16:creationId xmlns:a16="http://schemas.microsoft.com/office/drawing/2014/main" id="{C7616D46-E175-8DD4-FE3D-26E02D89B7EB}"/>
                  </a:ext>
                </a:extLst>
              </p:cNvPr>
              <p:cNvSpPr>
                <a:spLocks noChangeShapeType="1"/>
              </p:cNvSpPr>
              <p:nvPr/>
            </p:nvSpPr>
            <p:spPr bwMode="auto">
              <a:xfrm>
                <a:off x="34512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6" name="Line 62">
                <a:extLst>
                  <a:ext uri="{FF2B5EF4-FFF2-40B4-BE49-F238E27FC236}">
                    <a16:creationId xmlns:a16="http://schemas.microsoft.com/office/drawing/2014/main" id="{AD32A3C8-ECFD-93CA-C91B-A8108D975640}"/>
                  </a:ext>
                </a:extLst>
              </p:cNvPr>
              <p:cNvSpPr>
                <a:spLocks noChangeShapeType="1"/>
              </p:cNvSpPr>
              <p:nvPr/>
            </p:nvSpPr>
            <p:spPr bwMode="auto">
              <a:xfrm flipH="1">
                <a:off x="3654426" y="3074989"/>
                <a:ext cx="38100" cy="38100"/>
              </a:xfrm>
              <a:prstGeom prst="line">
                <a:avLst/>
              </a:prstGeom>
              <a:noFill/>
              <a:ln w="14288"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grpSp>
      </p:grpSp>
      <p:sp>
        <p:nvSpPr>
          <p:cNvPr id="49" name="Rectangle 48">
            <a:extLst>
              <a:ext uri="{FF2B5EF4-FFF2-40B4-BE49-F238E27FC236}">
                <a16:creationId xmlns:a16="http://schemas.microsoft.com/office/drawing/2014/main" id="{6AA40A3A-C22A-F6F8-0221-220771D2445B}"/>
              </a:ext>
            </a:extLst>
          </p:cNvPr>
          <p:cNvSpPr/>
          <p:nvPr/>
        </p:nvSpPr>
        <p:spPr>
          <a:xfrm>
            <a:off x="1029910" y="1995555"/>
            <a:ext cx="2806669" cy="1585049"/>
          </a:xfrm>
          <a:prstGeom prst="rect">
            <a:avLst/>
          </a:prstGeom>
        </p:spPr>
        <p:txBody>
          <a:bodyPr wrap="square" lIns="0" tIns="0" rIns="0" bIns="0" anchor="t">
            <a:spAutoFit/>
          </a:bodyPr>
          <a:lstStyle/>
          <a:p>
            <a:pPr algn="r">
              <a:spcAft>
                <a:spcPts val="600"/>
              </a:spcAft>
            </a:pPr>
            <a:r>
              <a:rPr lang="en-US" b="1" dirty="0">
                <a:solidFill>
                  <a:srgbClr val="002060"/>
                </a:solidFill>
                <a:latin typeface="Cambria" panose="02040503050406030204" pitchFamily="18" charset="0"/>
                <a:cs typeface="Segoe UI"/>
              </a:rPr>
              <a:t>HR Overview</a:t>
            </a:r>
            <a:endParaRPr lang="en-US" dirty="0">
              <a:solidFill>
                <a:srgbClr val="002060"/>
              </a:solidFill>
              <a:cs typeface="Segoe UI"/>
            </a:endParaRPr>
          </a:p>
          <a:p>
            <a:pPr algn="r"/>
            <a:r>
              <a:rPr lang="en-US" sz="1600" dirty="0">
                <a:solidFill>
                  <a:srgbClr val="002060"/>
                </a:solidFill>
                <a:cs typeface="Segoe UI"/>
              </a:rPr>
              <a:t>How to get a high-level overview of  each department's employee strength, Attrition trends, No. of employees in respective job titles, locations , and diversity?</a:t>
            </a:r>
            <a:endParaRPr lang="en-US" sz="1600" dirty="0">
              <a:solidFill>
                <a:srgbClr val="002060"/>
              </a:solidFill>
              <a:cs typeface="Segoe UI" panose="020B0502040204020203" pitchFamily="34" charset="0"/>
            </a:endParaRPr>
          </a:p>
        </p:txBody>
      </p:sp>
      <p:grpSp>
        <p:nvGrpSpPr>
          <p:cNvPr id="20" name="Group 19" descr="This image is of a man seen from the back. ">
            <a:extLst>
              <a:ext uri="{FF2B5EF4-FFF2-40B4-BE49-F238E27FC236}">
                <a16:creationId xmlns:a16="http://schemas.microsoft.com/office/drawing/2014/main" id="{138D2FFD-7D00-03D1-2AF5-2F240D7731F3}"/>
              </a:ext>
            </a:extLst>
          </p:cNvPr>
          <p:cNvGrpSpPr/>
          <p:nvPr/>
        </p:nvGrpSpPr>
        <p:grpSpPr>
          <a:xfrm>
            <a:off x="4701054" y="3644608"/>
            <a:ext cx="2708693" cy="2579437"/>
            <a:chOff x="4832350" y="3127375"/>
            <a:chExt cx="2668588" cy="2679700"/>
          </a:xfrm>
        </p:grpSpPr>
        <p:sp>
          <p:nvSpPr>
            <p:cNvPr id="51" name="Freeform 5">
              <a:extLst>
                <a:ext uri="{FF2B5EF4-FFF2-40B4-BE49-F238E27FC236}">
                  <a16:creationId xmlns:a16="http://schemas.microsoft.com/office/drawing/2014/main" id="{C94743EA-9972-6C78-6C0C-6D4A74AB798C}"/>
                </a:ext>
              </a:extLst>
            </p:cNvPr>
            <p:cNvSpPr>
              <a:spLocks/>
            </p:cNvSpPr>
            <p:nvPr/>
          </p:nvSpPr>
          <p:spPr bwMode="auto">
            <a:xfrm>
              <a:off x="6364288" y="3810000"/>
              <a:ext cx="1004888" cy="1736725"/>
            </a:xfrm>
            <a:custGeom>
              <a:avLst/>
              <a:gdLst>
                <a:gd name="T0" fmla="*/ 82 w 175"/>
                <a:gd name="T1" fmla="*/ 75 h 303"/>
                <a:gd name="T2" fmla="*/ 172 w 175"/>
                <a:gd name="T3" fmla="*/ 242 h 303"/>
                <a:gd name="T4" fmla="*/ 103 w 175"/>
                <a:gd name="T5" fmla="*/ 242 h 303"/>
                <a:gd name="T6" fmla="*/ 49 w 175"/>
                <a:gd name="T7" fmla="*/ 89 h 303"/>
                <a:gd name="T8" fmla="*/ 22 w 175"/>
                <a:gd name="T9" fmla="*/ 67 h 303"/>
                <a:gd name="T10" fmla="*/ 7 w 175"/>
                <a:gd name="T11" fmla="*/ 36 h 303"/>
                <a:gd name="T12" fmla="*/ 23 w 175"/>
                <a:gd name="T13" fmla="*/ 36 h 303"/>
                <a:gd name="T14" fmla="*/ 35 w 175"/>
                <a:gd name="T15" fmla="*/ 54 h 303"/>
                <a:gd name="T16" fmla="*/ 8 w 175"/>
                <a:gd name="T17" fmla="*/ 5 h 303"/>
                <a:gd name="T18" fmla="*/ 30 w 175"/>
                <a:gd name="T19" fmla="*/ 21 h 303"/>
                <a:gd name="T20" fmla="*/ 51 w 175"/>
                <a:gd name="T21" fmla="*/ 25 h 303"/>
                <a:gd name="T22" fmla="*/ 70 w 175"/>
                <a:gd name="T23" fmla="*/ 49 h 303"/>
                <a:gd name="T24" fmla="*/ 82 w 175"/>
                <a:gd name="T25" fmla="*/ 7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303">
                  <a:moveTo>
                    <a:pt x="82" y="75"/>
                  </a:moveTo>
                  <a:cubicBezTo>
                    <a:pt x="82" y="75"/>
                    <a:pt x="175" y="184"/>
                    <a:pt x="172" y="242"/>
                  </a:cubicBezTo>
                  <a:cubicBezTo>
                    <a:pt x="169" y="299"/>
                    <a:pt x="126" y="303"/>
                    <a:pt x="103" y="242"/>
                  </a:cubicBezTo>
                  <a:cubicBezTo>
                    <a:pt x="81" y="180"/>
                    <a:pt x="49" y="89"/>
                    <a:pt x="49" y="89"/>
                  </a:cubicBezTo>
                  <a:cubicBezTo>
                    <a:pt x="49" y="89"/>
                    <a:pt x="27" y="74"/>
                    <a:pt x="22" y="67"/>
                  </a:cubicBezTo>
                  <a:cubicBezTo>
                    <a:pt x="17" y="61"/>
                    <a:pt x="13" y="39"/>
                    <a:pt x="7" y="36"/>
                  </a:cubicBezTo>
                  <a:cubicBezTo>
                    <a:pt x="0" y="33"/>
                    <a:pt x="12" y="26"/>
                    <a:pt x="23" y="36"/>
                  </a:cubicBezTo>
                  <a:cubicBezTo>
                    <a:pt x="33" y="46"/>
                    <a:pt x="30" y="57"/>
                    <a:pt x="35" y="54"/>
                  </a:cubicBezTo>
                  <a:cubicBezTo>
                    <a:pt x="40" y="50"/>
                    <a:pt x="8" y="10"/>
                    <a:pt x="8" y="5"/>
                  </a:cubicBezTo>
                  <a:cubicBezTo>
                    <a:pt x="9" y="0"/>
                    <a:pt x="30" y="21"/>
                    <a:pt x="30" y="21"/>
                  </a:cubicBezTo>
                  <a:cubicBezTo>
                    <a:pt x="30" y="21"/>
                    <a:pt x="44" y="19"/>
                    <a:pt x="51" y="25"/>
                  </a:cubicBezTo>
                  <a:cubicBezTo>
                    <a:pt x="58" y="30"/>
                    <a:pt x="67" y="43"/>
                    <a:pt x="70" y="49"/>
                  </a:cubicBezTo>
                  <a:cubicBezTo>
                    <a:pt x="72" y="55"/>
                    <a:pt x="75" y="66"/>
                    <a:pt x="82" y="75"/>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AutoShape 3">
              <a:extLst>
                <a:ext uri="{FF2B5EF4-FFF2-40B4-BE49-F238E27FC236}">
                  <a16:creationId xmlns:a16="http://schemas.microsoft.com/office/drawing/2014/main" id="{E970BF20-54FA-E29B-E0FF-C0C1B5278A5C}"/>
                </a:ext>
              </a:extLst>
            </p:cNvPr>
            <p:cNvSpPr>
              <a:spLocks noChangeAspect="1" noChangeArrowheads="1" noTextEdit="1"/>
            </p:cNvSpPr>
            <p:nvPr/>
          </p:nvSpPr>
          <p:spPr bwMode="auto">
            <a:xfrm>
              <a:off x="4905375" y="3141662"/>
              <a:ext cx="2479675" cy="266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6">
              <a:extLst>
                <a:ext uri="{FF2B5EF4-FFF2-40B4-BE49-F238E27FC236}">
                  <a16:creationId xmlns:a16="http://schemas.microsoft.com/office/drawing/2014/main" id="{98957BE4-5891-6CD5-3482-B072AA22DD6D}"/>
                </a:ext>
              </a:extLst>
            </p:cNvPr>
            <p:cNvSpPr>
              <a:spLocks/>
            </p:cNvSpPr>
            <p:nvPr/>
          </p:nvSpPr>
          <p:spPr bwMode="auto">
            <a:xfrm>
              <a:off x="6610350" y="4210050"/>
              <a:ext cx="752475" cy="1301750"/>
            </a:xfrm>
            <a:custGeom>
              <a:avLst/>
              <a:gdLst>
                <a:gd name="T0" fmla="*/ 36 w 131"/>
                <a:gd name="T1" fmla="*/ 0 h 227"/>
                <a:gd name="T2" fmla="*/ 0 w 131"/>
                <a:gd name="T3" fmla="*/ 22 h 227"/>
                <a:gd name="T4" fmla="*/ 94 w 131"/>
                <a:gd name="T5" fmla="*/ 215 h 227"/>
                <a:gd name="T6" fmla="*/ 130 w 131"/>
                <a:gd name="T7" fmla="*/ 168 h 227"/>
                <a:gd name="T8" fmla="*/ 36 w 131"/>
                <a:gd name="T9" fmla="*/ 0 h 227"/>
              </a:gdLst>
              <a:ahLst/>
              <a:cxnLst>
                <a:cxn ang="0">
                  <a:pos x="T0" y="T1"/>
                </a:cxn>
                <a:cxn ang="0">
                  <a:pos x="T2" y="T3"/>
                </a:cxn>
                <a:cxn ang="0">
                  <a:pos x="T4" y="T5"/>
                </a:cxn>
                <a:cxn ang="0">
                  <a:pos x="T6" y="T7"/>
                </a:cxn>
                <a:cxn ang="0">
                  <a:pos x="T8" y="T9"/>
                </a:cxn>
              </a:cxnLst>
              <a:rect l="0" t="0" r="r" b="b"/>
              <a:pathLst>
                <a:path w="131" h="227">
                  <a:moveTo>
                    <a:pt x="36" y="0"/>
                  </a:moveTo>
                  <a:cubicBezTo>
                    <a:pt x="36" y="0"/>
                    <a:pt x="5" y="19"/>
                    <a:pt x="0" y="22"/>
                  </a:cubicBezTo>
                  <a:cubicBezTo>
                    <a:pt x="0" y="22"/>
                    <a:pt x="64" y="203"/>
                    <a:pt x="94" y="215"/>
                  </a:cubicBezTo>
                  <a:cubicBezTo>
                    <a:pt x="124" y="227"/>
                    <a:pt x="131" y="194"/>
                    <a:pt x="130" y="168"/>
                  </a:cubicBezTo>
                  <a:cubicBezTo>
                    <a:pt x="129" y="138"/>
                    <a:pt x="99" y="55"/>
                    <a:pt x="36" y="0"/>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7">
              <a:extLst>
                <a:ext uri="{FF2B5EF4-FFF2-40B4-BE49-F238E27FC236}">
                  <a16:creationId xmlns:a16="http://schemas.microsoft.com/office/drawing/2014/main" id="{20F5EF93-5407-E4B2-1AE6-03FE4AD46BF3}"/>
                </a:ext>
              </a:extLst>
            </p:cNvPr>
            <p:cNvSpPr>
              <a:spLocks/>
            </p:cNvSpPr>
            <p:nvPr/>
          </p:nvSpPr>
          <p:spPr bwMode="auto">
            <a:xfrm>
              <a:off x="4883150" y="5529263"/>
              <a:ext cx="2451100" cy="257175"/>
            </a:xfrm>
            <a:custGeom>
              <a:avLst/>
              <a:gdLst>
                <a:gd name="T0" fmla="*/ 1544 w 1544"/>
                <a:gd name="T1" fmla="*/ 162 h 162"/>
                <a:gd name="T2" fmla="*/ 0 w 1544"/>
                <a:gd name="T3" fmla="*/ 162 h 162"/>
                <a:gd name="T4" fmla="*/ 156 w 1544"/>
                <a:gd name="T5" fmla="*/ 0 h 162"/>
                <a:gd name="T6" fmla="*/ 1436 w 1544"/>
                <a:gd name="T7" fmla="*/ 0 h 162"/>
                <a:gd name="T8" fmla="*/ 1544 w 1544"/>
                <a:gd name="T9" fmla="*/ 162 h 162"/>
              </a:gdLst>
              <a:ahLst/>
              <a:cxnLst>
                <a:cxn ang="0">
                  <a:pos x="T0" y="T1"/>
                </a:cxn>
                <a:cxn ang="0">
                  <a:pos x="T2" y="T3"/>
                </a:cxn>
                <a:cxn ang="0">
                  <a:pos x="T4" y="T5"/>
                </a:cxn>
                <a:cxn ang="0">
                  <a:pos x="T6" y="T7"/>
                </a:cxn>
                <a:cxn ang="0">
                  <a:pos x="T8" y="T9"/>
                </a:cxn>
              </a:cxnLst>
              <a:rect l="0" t="0" r="r" b="b"/>
              <a:pathLst>
                <a:path w="1544" h="162">
                  <a:moveTo>
                    <a:pt x="1544" y="162"/>
                  </a:moveTo>
                  <a:lnTo>
                    <a:pt x="0" y="162"/>
                  </a:lnTo>
                  <a:lnTo>
                    <a:pt x="156" y="0"/>
                  </a:lnTo>
                  <a:lnTo>
                    <a:pt x="1436" y="0"/>
                  </a:lnTo>
                  <a:lnTo>
                    <a:pt x="1544" y="162"/>
                  </a:lnTo>
                  <a:close/>
                </a:path>
              </a:pathLst>
            </a:custGeom>
            <a:gradFill flip="none" rotWithShape="1">
              <a:gsLst>
                <a:gs pos="0">
                  <a:srgbClr val="6FC9E0"/>
                </a:gs>
                <a:gs pos="39000">
                  <a:srgbClr val="4BC3E2"/>
                </a:gs>
                <a:gs pos="85000">
                  <a:srgbClr val="030341"/>
                </a:gs>
              </a:gsLst>
              <a:path path="circle">
                <a:fillToRect l="50000" t="130000" r="50000" b="-30000"/>
              </a:path>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8">
              <a:extLst>
                <a:ext uri="{FF2B5EF4-FFF2-40B4-BE49-F238E27FC236}">
                  <a16:creationId xmlns:a16="http://schemas.microsoft.com/office/drawing/2014/main" id="{07B334C3-16A9-23EC-F920-B27475CA8E50}"/>
                </a:ext>
              </a:extLst>
            </p:cNvPr>
            <p:cNvSpPr>
              <a:spLocks/>
            </p:cNvSpPr>
            <p:nvPr/>
          </p:nvSpPr>
          <p:spPr bwMode="auto">
            <a:xfrm>
              <a:off x="5313363" y="4187825"/>
              <a:ext cx="1520825" cy="1598613"/>
            </a:xfrm>
            <a:custGeom>
              <a:avLst/>
              <a:gdLst>
                <a:gd name="T0" fmla="*/ 265 w 265"/>
                <a:gd name="T1" fmla="*/ 279 h 279"/>
                <a:gd name="T2" fmla="*/ 25 w 265"/>
                <a:gd name="T3" fmla="*/ 279 h 279"/>
                <a:gd name="T4" fmla="*/ 20 w 265"/>
                <a:gd name="T5" fmla="*/ 234 h 279"/>
                <a:gd name="T6" fmla="*/ 20 w 265"/>
                <a:gd name="T7" fmla="*/ 230 h 279"/>
                <a:gd name="T8" fmla="*/ 13 w 265"/>
                <a:gd name="T9" fmla="*/ 171 h 279"/>
                <a:gd name="T10" fmla="*/ 11 w 265"/>
                <a:gd name="T11" fmla="*/ 150 h 279"/>
                <a:gd name="T12" fmla="*/ 10 w 265"/>
                <a:gd name="T13" fmla="*/ 129 h 279"/>
                <a:gd name="T14" fmla="*/ 10 w 265"/>
                <a:gd name="T15" fmla="*/ 34 h 279"/>
                <a:gd name="T16" fmla="*/ 10 w 265"/>
                <a:gd name="T17" fmla="*/ 34 h 279"/>
                <a:gd name="T18" fmla="*/ 65 w 265"/>
                <a:gd name="T19" fmla="*/ 17 h 279"/>
                <a:gd name="T20" fmla="*/ 86 w 265"/>
                <a:gd name="T21" fmla="*/ 1 h 279"/>
                <a:gd name="T22" fmla="*/ 131 w 265"/>
                <a:gd name="T23" fmla="*/ 3 h 279"/>
                <a:gd name="T24" fmla="*/ 132 w 265"/>
                <a:gd name="T25" fmla="*/ 3 h 279"/>
                <a:gd name="T26" fmla="*/ 132 w 265"/>
                <a:gd name="T27" fmla="*/ 3 h 279"/>
                <a:gd name="T28" fmla="*/ 133 w 265"/>
                <a:gd name="T29" fmla="*/ 3 h 279"/>
                <a:gd name="T30" fmla="*/ 169 w 265"/>
                <a:gd name="T31" fmla="*/ 12 h 279"/>
                <a:gd name="T32" fmla="*/ 170 w 265"/>
                <a:gd name="T33" fmla="*/ 13 h 279"/>
                <a:gd name="T34" fmla="*/ 170 w 265"/>
                <a:gd name="T35" fmla="*/ 13 h 279"/>
                <a:gd name="T36" fmla="*/ 171 w 265"/>
                <a:gd name="T37" fmla="*/ 26 h 279"/>
                <a:gd name="T38" fmla="*/ 197 w 265"/>
                <a:gd name="T39" fmla="*/ 31 h 279"/>
                <a:gd name="T40" fmla="*/ 201 w 265"/>
                <a:gd name="T41" fmla="*/ 32 h 279"/>
                <a:gd name="T42" fmla="*/ 251 w 265"/>
                <a:gd name="T43" fmla="*/ 105 h 279"/>
                <a:gd name="T44" fmla="*/ 255 w 265"/>
                <a:gd name="T45" fmla="*/ 151 h 279"/>
                <a:gd name="T46" fmla="*/ 259 w 265"/>
                <a:gd name="T47" fmla="*/ 192 h 279"/>
                <a:gd name="T48" fmla="*/ 262 w 265"/>
                <a:gd name="T49" fmla="*/ 234 h 279"/>
                <a:gd name="T50" fmla="*/ 264 w 265"/>
                <a:gd name="T51" fmla="*/ 266 h 279"/>
                <a:gd name="T52" fmla="*/ 264 w 265"/>
                <a:gd name="T53" fmla="*/ 266 h 279"/>
                <a:gd name="T54" fmla="*/ 265 w 265"/>
                <a:gd name="T55" fmla="*/ 279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5" h="279">
                  <a:moveTo>
                    <a:pt x="265" y="279"/>
                  </a:moveTo>
                  <a:cubicBezTo>
                    <a:pt x="25" y="279"/>
                    <a:pt x="25" y="279"/>
                    <a:pt x="25" y="279"/>
                  </a:cubicBezTo>
                  <a:cubicBezTo>
                    <a:pt x="25" y="273"/>
                    <a:pt x="23" y="256"/>
                    <a:pt x="20" y="234"/>
                  </a:cubicBezTo>
                  <a:cubicBezTo>
                    <a:pt x="20" y="232"/>
                    <a:pt x="20" y="231"/>
                    <a:pt x="20" y="230"/>
                  </a:cubicBezTo>
                  <a:cubicBezTo>
                    <a:pt x="17" y="211"/>
                    <a:pt x="15" y="191"/>
                    <a:pt x="13" y="171"/>
                  </a:cubicBezTo>
                  <a:cubicBezTo>
                    <a:pt x="13" y="164"/>
                    <a:pt x="12" y="157"/>
                    <a:pt x="11" y="150"/>
                  </a:cubicBezTo>
                  <a:cubicBezTo>
                    <a:pt x="11" y="143"/>
                    <a:pt x="11" y="136"/>
                    <a:pt x="10" y="129"/>
                  </a:cubicBezTo>
                  <a:cubicBezTo>
                    <a:pt x="8" y="78"/>
                    <a:pt x="0" y="42"/>
                    <a:pt x="10" y="34"/>
                  </a:cubicBezTo>
                  <a:cubicBezTo>
                    <a:pt x="10" y="34"/>
                    <a:pt x="10" y="34"/>
                    <a:pt x="10" y="34"/>
                  </a:cubicBezTo>
                  <a:cubicBezTo>
                    <a:pt x="19" y="26"/>
                    <a:pt x="65" y="17"/>
                    <a:pt x="65" y="17"/>
                  </a:cubicBezTo>
                  <a:cubicBezTo>
                    <a:pt x="65" y="17"/>
                    <a:pt x="70" y="2"/>
                    <a:pt x="86" y="1"/>
                  </a:cubicBezTo>
                  <a:cubicBezTo>
                    <a:pt x="102" y="0"/>
                    <a:pt x="118" y="1"/>
                    <a:pt x="131" y="3"/>
                  </a:cubicBezTo>
                  <a:cubicBezTo>
                    <a:pt x="131" y="3"/>
                    <a:pt x="132" y="3"/>
                    <a:pt x="132" y="3"/>
                  </a:cubicBezTo>
                  <a:cubicBezTo>
                    <a:pt x="132" y="3"/>
                    <a:pt x="132" y="3"/>
                    <a:pt x="132" y="3"/>
                  </a:cubicBezTo>
                  <a:cubicBezTo>
                    <a:pt x="132" y="3"/>
                    <a:pt x="133" y="3"/>
                    <a:pt x="133" y="3"/>
                  </a:cubicBezTo>
                  <a:cubicBezTo>
                    <a:pt x="152" y="6"/>
                    <a:pt x="167" y="10"/>
                    <a:pt x="169" y="12"/>
                  </a:cubicBezTo>
                  <a:cubicBezTo>
                    <a:pt x="170" y="12"/>
                    <a:pt x="170" y="13"/>
                    <a:pt x="170" y="13"/>
                  </a:cubicBezTo>
                  <a:cubicBezTo>
                    <a:pt x="170" y="13"/>
                    <a:pt x="170" y="13"/>
                    <a:pt x="170" y="13"/>
                  </a:cubicBezTo>
                  <a:cubicBezTo>
                    <a:pt x="171" y="22"/>
                    <a:pt x="171" y="26"/>
                    <a:pt x="171" y="26"/>
                  </a:cubicBezTo>
                  <a:cubicBezTo>
                    <a:pt x="171" y="26"/>
                    <a:pt x="184" y="32"/>
                    <a:pt x="197" y="31"/>
                  </a:cubicBezTo>
                  <a:cubicBezTo>
                    <a:pt x="198" y="31"/>
                    <a:pt x="199" y="31"/>
                    <a:pt x="201" y="32"/>
                  </a:cubicBezTo>
                  <a:cubicBezTo>
                    <a:pt x="216" y="35"/>
                    <a:pt x="247" y="62"/>
                    <a:pt x="251" y="105"/>
                  </a:cubicBezTo>
                  <a:cubicBezTo>
                    <a:pt x="252" y="117"/>
                    <a:pt x="254" y="133"/>
                    <a:pt x="255" y="151"/>
                  </a:cubicBezTo>
                  <a:cubicBezTo>
                    <a:pt x="256" y="164"/>
                    <a:pt x="257" y="178"/>
                    <a:pt x="259" y="192"/>
                  </a:cubicBezTo>
                  <a:cubicBezTo>
                    <a:pt x="260" y="207"/>
                    <a:pt x="261" y="221"/>
                    <a:pt x="262" y="234"/>
                  </a:cubicBezTo>
                  <a:cubicBezTo>
                    <a:pt x="263" y="246"/>
                    <a:pt x="263" y="258"/>
                    <a:pt x="264" y="266"/>
                  </a:cubicBezTo>
                  <a:cubicBezTo>
                    <a:pt x="264" y="266"/>
                    <a:pt x="264" y="266"/>
                    <a:pt x="264" y="266"/>
                  </a:cubicBezTo>
                  <a:cubicBezTo>
                    <a:pt x="264" y="272"/>
                    <a:pt x="265" y="277"/>
                    <a:pt x="265" y="27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
              <a:extLst>
                <a:ext uri="{FF2B5EF4-FFF2-40B4-BE49-F238E27FC236}">
                  <a16:creationId xmlns:a16="http://schemas.microsoft.com/office/drawing/2014/main" id="{8D896566-3146-3924-F379-3E61014D3F74}"/>
                </a:ext>
              </a:extLst>
            </p:cNvPr>
            <p:cNvSpPr>
              <a:spLocks/>
            </p:cNvSpPr>
            <p:nvPr/>
          </p:nvSpPr>
          <p:spPr bwMode="auto">
            <a:xfrm>
              <a:off x="4832350" y="4359275"/>
              <a:ext cx="1382713" cy="1152525"/>
            </a:xfrm>
            <a:custGeom>
              <a:avLst/>
              <a:gdLst>
                <a:gd name="T0" fmla="*/ 227 w 241"/>
                <a:gd name="T1" fmla="*/ 194 h 201"/>
                <a:gd name="T2" fmla="*/ 104 w 241"/>
                <a:gd name="T3" fmla="*/ 200 h 201"/>
                <a:gd name="T4" fmla="*/ 23 w 241"/>
                <a:gd name="T5" fmla="*/ 199 h 201"/>
                <a:gd name="T6" fmla="*/ 38 w 241"/>
                <a:gd name="T7" fmla="*/ 83 h 201"/>
                <a:gd name="T8" fmla="*/ 94 w 241"/>
                <a:gd name="T9" fmla="*/ 4 h 201"/>
                <a:gd name="T10" fmla="*/ 94 w 241"/>
                <a:gd name="T11" fmla="*/ 4 h 201"/>
                <a:gd name="T12" fmla="*/ 106 w 241"/>
                <a:gd name="T13" fmla="*/ 1 h 201"/>
                <a:gd name="T14" fmla="*/ 143 w 241"/>
                <a:gd name="T15" fmla="*/ 57 h 201"/>
                <a:gd name="T16" fmla="*/ 95 w 241"/>
                <a:gd name="T17" fmla="*/ 120 h 201"/>
                <a:gd name="T18" fmla="*/ 76 w 241"/>
                <a:gd name="T19" fmla="*/ 141 h 201"/>
                <a:gd name="T20" fmla="*/ 97 w 241"/>
                <a:gd name="T21" fmla="*/ 141 h 201"/>
                <a:gd name="T22" fmla="*/ 239 w 241"/>
                <a:gd name="T23" fmla="*/ 164 h 201"/>
                <a:gd name="T24" fmla="*/ 227 w 241"/>
                <a:gd name="T25" fmla="*/ 19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201">
                  <a:moveTo>
                    <a:pt x="227" y="194"/>
                  </a:moveTo>
                  <a:cubicBezTo>
                    <a:pt x="224" y="194"/>
                    <a:pt x="160" y="198"/>
                    <a:pt x="104" y="200"/>
                  </a:cubicBezTo>
                  <a:cubicBezTo>
                    <a:pt x="66" y="201"/>
                    <a:pt x="32" y="201"/>
                    <a:pt x="23" y="199"/>
                  </a:cubicBezTo>
                  <a:cubicBezTo>
                    <a:pt x="0" y="193"/>
                    <a:pt x="5" y="167"/>
                    <a:pt x="38" y="83"/>
                  </a:cubicBezTo>
                  <a:cubicBezTo>
                    <a:pt x="59" y="29"/>
                    <a:pt x="80" y="10"/>
                    <a:pt x="94" y="4"/>
                  </a:cubicBezTo>
                  <a:cubicBezTo>
                    <a:pt x="94" y="4"/>
                    <a:pt x="94" y="4"/>
                    <a:pt x="94" y="4"/>
                  </a:cubicBezTo>
                  <a:cubicBezTo>
                    <a:pt x="101" y="0"/>
                    <a:pt x="106" y="1"/>
                    <a:pt x="106" y="1"/>
                  </a:cubicBezTo>
                  <a:cubicBezTo>
                    <a:pt x="123" y="0"/>
                    <a:pt x="145" y="42"/>
                    <a:pt x="143" y="57"/>
                  </a:cubicBezTo>
                  <a:cubicBezTo>
                    <a:pt x="142" y="66"/>
                    <a:pt x="115" y="98"/>
                    <a:pt x="95" y="120"/>
                  </a:cubicBezTo>
                  <a:cubicBezTo>
                    <a:pt x="85" y="132"/>
                    <a:pt x="76" y="141"/>
                    <a:pt x="76" y="141"/>
                  </a:cubicBezTo>
                  <a:cubicBezTo>
                    <a:pt x="76" y="141"/>
                    <a:pt x="85" y="141"/>
                    <a:pt x="97" y="141"/>
                  </a:cubicBezTo>
                  <a:cubicBezTo>
                    <a:pt x="139" y="142"/>
                    <a:pt x="228" y="145"/>
                    <a:pt x="239" y="164"/>
                  </a:cubicBezTo>
                  <a:cubicBezTo>
                    <a:pt x="241" y="169"/>
                    <a:pt x="233" y="194"/>
                    <a:pt x="227" y="194"/>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10">
              <a:extLst>
                <a:ext uri="{FF2B5EF4-FFF2-40B4-BE49-F238E27FC236}">
                  <a16:creationId xmlns:a16="http://schemas.microsoft.com/office/drawing/2014/main" id="{DBA40D08-46E6-D40A-E58D-FE9619C9F4AD}"/>
                </a:ext>
              </a:extLst>
            </p:cNvPr>
            <p:cNvSpPr>
              <a:spLocks/>
            </p:cNvSpPr>
            <p:nvPr/>
          </p:nvSpPr>
          <p:spPr bwMode="auto">
            <a:xfrm>
              <a:off x="6450013" y="4960938"/>
              <a:ext cx="333375" cy="750888"/>
            </a:xfrm>
            <a:custGeom>
              <a:avLst/>
              <a:gdLst>
                <a:gd name="T0" fmla="*/ 66 w 66"/>
                <a:gd name="T1" fmla="*/ 131 h 131"/>
                <a:gd name="T2" fmla="*/ 23 w 66"/>
                <a:gd name="T3" fmla="*/ 68 h 131"/>
                <a:gd name="T4" fmla="*/ 4 w 66"/>
                <a:gd name="T5" fmla="*/ 25 h 131"/>
                <a:gd name="T6" fmla="*/ 57 w 66"/>
                <a:gd name="T7" fmla="*/ 16 h 131"/>
                <a:gd name="T8" fmla="*/ 64 w 66"/>
                <a:gd name="T9" fmla="*/ 99 h 131"/>
                <a:gd name="T10" fmla="*/ 66 w 66"/>
                <a:gd name="T11" fmla="*/ 131 h 131"/>
              </a:gdLst>
              <a:ahLst/>
              <a:cxnLst>
                <a:cxn ang="0">
                  <a:pos x="T0" y="T1"/>
                </a:cxn>
                <a:cxn ang="0">
                  <a:pos x="T2" y="T3"/>
                </a:cxn>
                <a:cxn ang="0">
                  <a:pos x="T4" y="T5"/>
                </a:cxn>
                <a:cxn ang="0">
                  <a:pos x="T6" y="T7"/>
                </a:cxn>
                <a:cxn ang="0">
                  <a:pos x="T8" y="T9"/>
                </a:cxn>
                <a:cxn ang="0">
                  <a:pos x="T10" y="T11"/>
                </a:cxn>
              </a:cxnLst>
              <a:rect l="0" t="0" r="r" b="b"/>
              <a:pathLst>
                <a:path w="66" h="131">
                  <a:moveTo>
                    <a:pt x="66" y="131"/>
                  </a:moveTo>
                  <a:cubicBezTo>
                    <a:pt x="61" y="107"/>
                    <a:pt x="42" y="83"/>
                    <a:pt x="23" y="68"/>
                  </a:cubicBezTo>
                  <a:cubicBezTo>
                    <a:pt x="0" y="51"/>
                    <a:pt x="4" y="25"/>
                    <a:pt x="4" y="25"/>
                  </a:cubicBezTo>
                  <a:cubicBezTo>
                    <a:pt x="21" y="0"/>
                    <a:pt x="41" y="5"/>
                    <a:pt x="57" y="16"/>
                  </a:cubicBezTo>
                  <a:cubicBezTo>
                    <a:pt x="59" y="43"/>
                    <a:pt x="62" y="74"/>
                    <a:pt x="64" y="99"/>
                  </a:cubicBezTo>
                  <a:cubicBezTo>
                    <a:pt x="65" y="111"/>
                    <a:pt x="65" y="123"/>
                    <a:pt x="66" y="131"/>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Shape 57">
              <a:extLst>
                <a:ext uri="{FF2B5EF4-FFF2-40B4-BE49-F238E27FC236}">
                  <a16:creationId xmlns:a16="http://schemas.microsoft.com/office/drawing/2014/main" id="{F8B2AD18-36BB-9300-0285-55FFD105C01B}"/>
                </a:ext>
              </a:extLst>
            </p:cNvPr>
            <p:cNvSpPr/>
            <p:nvPr/>
          </p:nvSpPr>
          <p:spPr>
            <a:xfrm rot="20364014">
              <a:off x="6924390" y="4583236"/>
              <a:ext cx="305126" cy="641501"/>
            </a:xfrm>
            <a:custGeom>
              <a:avLst/>
              <a:gdLst>
                <a:gd name="connsiteX0" fmla="*/ 793 w 453638"/>
                <a:gd name="connsiteY0" fmla="*/ 10752 h 953733"/>
                <a:gd name="connsiteX1" fmla="*/ 331787 w 453638"/>
                <a:gd name="connsiteY1" fmla="*/ 467952 h 953733"/>
                <a:gd name="connsiteX2" fmla="*/ 436562 w 453638"/>
                <a:gd name="connsiteY2" fmla="*/ 944202 h 953733"/>
                <a:gd name="connsiteX3" fmla="*/ 793 w 453638"/>
                <a:gd name="connsiteY3" fmla="*/ 10752 h 953733"/>
              </a:gdLst>
              <a:ahLst/>
              <a:cxnLst>
                <a:cxn ang="0">
                  <a:pos x="connsiteX0" y="connsiteY0"/>
                </a:cxn>
                <a:cxn ang="0">
                  <a:pos x="connsiteX1" y="connsiteY1"/>
                </a:cxn>
                <a:cxn ang="0">
                  <a:pos x="connsiteX2" y="connsiteY2"/>
                </a:cxn>
                <a:cxn ang="0">
                  <a:pos x="connsiteX3" y="connsiteY3"/>
                </a:cxn>
              </a:cxnLst>
              <a:rect l="l" t="t" r="r" b="b"/>
              <a:pathLst>
                <a:path w="453638" h="953733">
                  <a:moveTo>
                    <a:pt x="793" y="10752"/>
                  </a:moveTo>
                  <a:cubicBezTo>
                    <a:pt x="-16669" y="-68623"/>
                    <a:pt x="259159" y="312377"/>
                    <a:pt x="331787" y="467952"/>
                  </a:cubicBezTo>
                  <a:cubicBezTo>
                    <a:pt x="404415" y="623527"/>
                    <a:pt x="490934" y="1020005"/>
                    <a:pt x="436562" y="944202"/>
                  </a:cubicBezTo>
                  <a:cubicBezTo>
                    <a:pt x="382190" y="868399"/>
                    <a:pt x="18255" y="90127"/>
                    <a:pt x="793" y="10752"/>
                  </a:cubicBezTo>
                  <a:close/>
                </a:path>
              </a:pathLst>
            </a:custGeom>
            <a:gradFill flip="none" rotWithShape="1">
              <a:gsLst>
                <a:gs pos="100000">
                  <a:srgbClr val="7289F2">
                    <a:alpha val="0"/>
                  </a:srgbClr>
                </a:gs>
                <a:gs pos="26000">
                  <a:srgbClr val="7289F2">
                    <a:alpha val="54000"/>
                  </a:srgbClr>
                </a:gs>
              </a:gsLst>
              <a:lin ang="7800000" scaled="0"/>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sp>
          <p:nvSpPr>
            <p:cNvPr id="59" name="Freeform 11">
              <a:extLst>
                <a:ext uri="{FF2B5EF4-FFF2-40B4-BE49-F238E27FC236}">
                  <a16:creationId xmlns:a16="http://schemas.microsoft.com/office/drawing/2014/main" id="{24E55887-A0E5-AB3C-DCC4-6FA8742A8272}"/>
                </a:ext>
              </a:extLst>
            </p:cNvPr>
            <p:cNvSpPr>
              <a:spLocks/>
            </p:cNvSpPr>
            <p:nvPr/>
          </p:nvSpPr>
          <p:spPr bwMode="auto">
            <a:xfrm>
              <a:off x="6065838" y="4297363"/>
              <a:ext cx="1435100" cy="1168400"/>
            </a:xfrm>
            <a:custGeom>
              <a:avLst/>
              <a:gdLst>
                <a:gd name="T0" fmla="*/ 11 w 250"/>
                <a:gd name="T1" fmla="*/ 49 h 204"/>
                <a:gd name="T2" fmla="*/ 103 w 250"/>
                <a:gd name="T3" fmla="*/ 27 h 204"/>
                <a:gd name="T4" fmla="*/ 211 w 250"/>
                <a:gd name="T5" fmla="*/ 135 h 204"/>
                <a:gd name="T6" fmla="*/ 179 w 250"/>
                <a:gd name="T7" fmla="*/ 196 h 204"/>
                <a:gd name="T8" fmla="*/ 10 w 250"/>
                <a:gd name="T9" fmla="*/ 49 h 204"/>
                <a:gd name="T10" fmla="*/ 11 w 250"/>
                <a:gd name="T11" fmla="*/ 49 h 204"/>
              </a:gdLst>
              <a:ahLst/>
              <a:cxnLst>
                <a:cxn ang="0">
                  <a:pos x="T0" y="T1"/>
                </a:cxn>
                <a:cxn ang="0">
                  <a:pos x="T2" y="T3"/>
                </a:cxn>
                <a:cxn ang="0">
                  <a:pos x="T4" y="T5"/>
                </a:cxn>
                <a:cxn ang="0">
                  <a:pos x="T6" y="T7"/>
                </a:cxn>
                <a:cxn ang="0">
                  <a:pos x="T8" y="T9"/>
                </a:cxn>
                <a:cxn ang="0">
                  <a:pos x="T10" y="T11"/>
                </a:cxn>
              </a:cxnLst>
              <a:rect l="0" t="0" r="r" b="b"/>
              <a:pathLst>
                <a:path w="250" h="204">
                  <a:moveTo>
                    <a:pt x="11" y="49"/>
                  </a:moveTo>
                  <a:cubicBezTo>
                    <a:pt x="25" y="11"/>
                    <a:pt x="73" y="0"/>
                    <a:pt x="103" y="27"/>
                  </a:cubicBezTo>
                  <a:cubicBezTo>
                    <a:pt x="136" y="58"/>
                    <a:pt x="187" y="105"/>
                    <a:pt x="211" y="135"/>
                  </a:cubicBezTo>
                  <a:cubicBezTo>
                    <a:pt x="250" y="180"/>
                    <a:pt x="199" y="204"/>
                    <a:pt x="179" y="196"/>
                  </a:cubicBezTo>
                  <a:cubicBezTo>
                    <a:pt x="117" y="171"/>
                    <a:pt x="0" y="117"/>
                    <a:pt x="10" y="49"/>
                  </a:cubicBezTo>
                  <a:cubicBezTo>
                    <a:pt x="10" y="49"/>
                    <a:pt x="11" y="49"/>
                    <a:pt x="11" y="49"/>
                  </a:cubicBezTo>
                  <a:close/>
                </a:path>
              </a:pathLst>
            </a:custGeom>
            <a:solidFill>
              <a:srgbClr val="E5E1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12">
              <a:extLst>
                <a:ext uri="{FF2B5EF4-FFF2-40B4-BE49-F238E27FC236}">
                  <a16:creationId xmlns:a16="http://schemas.microsoft.com/office/drawing/2014/main" id="{7624046D-FE04-2AD2-406C-15943F420290}"/>
                </a:ext>
              </a:extLst>
            </p:cNvPr>
            <p:cNvSpPr>
              <a:spLocks/>
            </p:cNvSpPr>
            <p:nvPr/>
          </p:nvSpPr>
          <p:spPr bwMode="auto">
            <a:xfrm>
              <a:off x="5664200" y="3127375"/>
              <a:ext cx="809625" cy="1135063"/>
            </a:xfrm>
            <a:custGeom>
              <a:avLst/>
              <a:gdLst>
                <a:gd name="T0" fmla="*/ 138 w 141"/>
                <a:gd name="T1" fmla="*/ 142 h 198"/>
                <a:gd name="T2" fmla="*/ 136 w 141"/>
                <a:gd name="T3" fmla="*/ 150 h 198"/>
                <a:gd name="T4" fmla="*/ 134 w 141"/>
                <a:gd name="T5" fmla="*/ 170 h 198"/>
                <a:gd name="T6" fmla="*/ 128 w 141"/>
                <a:gd name="T7" fmla="*/ 178 h 198"/>
                <a:gd name="T8" fmla="*/ 125 w 141"/>
                <a:gd name="T9" fmla="*/ 179 h 198"/>
                <a:gd name="T10" fmla="*/ 115 w 141"/>
                <a:gd name="T11" fmla="*/ 178 h 198"/>
                <a:gd name="T12" fmla="*/ 109 w 141"/>
                <a:gd name="T13" fmla="*/ 198 h 198"/>
                <a:gd name="T14" fmla="*/ 108 w 141"/>
                <a:gd name="T15" fmla="*/ 197 h 198"/>
                <a:gd name="T16" fmla="*/ 71 w 141"/>
                <a:gd name="T17" fmla="*/ 188 h 198"/>
                <a:gd name="T18" fmla="*/ 71 w 141"/>
                <a:gd name="T19" fmla="*/ 188 h 198"/>
                <a:gd name="T20" fmla="*/ 70 w 141"/>
                <a:gd name="T21" fmla="*/ 188 h 198"/>
                <a:gd name="T22" fmla="*/ 25 w 141"/>
                <a:gd name="T23" fmla="*/ 186 h 198"/>
                <a:gd name="T24" fmla="*/ 26 w 141"/>
                <a:gd name="T25" fmla="*/ 157 h 198"/>
                <a:gd name="T26" fmla="*/ 19 w 141"/>
                <a:gd name="T27" fmla="*/ 125 h 198"/>
                <a:gd name="T28" fmla="*/ 9 w 141"/>
                <a:gd name="T29" fmla="*/ 99 h 198"/>
                <a:gd name="T30" fmla="*/ 0 w 141"/>
                <a:gd name="T31" fmla="*/ 72 h 198"/>
                <a:gd name="T32" fmla="*/ 34 w 141"/>
                <a:gd name="T33" fmla="*/ 18 h 198"/>
                <a:gd name="T34" fmla="*/ 57 w 141"/>
                <a:gd name="T35" fmla="*/ 7 h 198"/>
                <a:gd name="T36" fmla="*/ 76 w 141"/>
                <a:gd name="T37" fmla="*/ 0 h 198"/>
                <a:gd name="T38" fmla="*/ 92 w 141"/>
                <a:gd name="T39" fmla="*/ 9 h 198"/>
                <a:gd name="T40" fmla="*/ 112 w 141"/>
                <a:gd name="T41" fmla="*/ 11 h 198"/>
                <a:gd name="T42" fmla="*/ 124 w 141"/>
                <a:gd name="T43" fmla="*/ 24 h 198"/>
                <a:gd name="T44" fmla="*/ 134 w 141"/>
                <a:gd name="T45" fmla="*/ 37 h 198"/>
                <a:gd name="T46" fmla="*/ 134 w 141"/>
                <a:gd name="T47" fmla="*/ 38 h 198"/>
                <a:gd name="T48" fmla="*/ 134 w 141"/>
                <a:gd name="T49" fmla="*/ 38 h 198"/>
                <a:gd name="T50" fmla="*/ 133 w 141"/>
                <a:gd name="T51" fmla="*/ 39 h 198"/>
                <a:gd name="T52" fmla="*/ 132 w 141"/>
                <a:gd name="T53" fmla="*/ 41 h 198"/>
                <a:gd name="T54" fmla="*/ 131 w 141"/>
                <a:gd name="T55" fmla="*/ 42 h 198"/>
                <a:gd name="T56" fmla="*/ 130 w 141"/>
                <a:gd name="T57" fmla="*/ 42 h 198"/>
                <a:gd name="T58" fmla="*/ 129 w 141"/>
                <a:gd name="T59" fmla="*/ 43 h 198"/>
                <a:gd name="T60" fmla="*/ 129 w 141"/>
                <a:gd name="T61" fmla="*/ 43 h 198"/>
                <a:gd name="T62" fmla="*/ 138 w 141"/>
                <a:gd name="T63" fmla="*/ 90 h 198"/>
                <a:gd name="T64" fmla="*/ 139 w 141"/>
                <a:gd name="T65" fmla="*/ 113 h 198"/>
                <a:gd name="T66" fmla="*/ 138 w 141"/>
                <a:gd name="T6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1" h="198">
                  <a:moveTo>
                    <a:pt x="138" y="142"/>
                  </a:moveTo>
                  <a:cubicBezTo>
                    <a:pt x="138" y="145"/>
                    <a:pt x="137" y="147"/>
                    <a:pt x="136" y="150"/>
                  </a:cubicBezTo>
                  <a:cubicBezTo>
                    <a:pt x="136" y="151"/>
                    <a:pt x="135" y="166"/>
                    <a:pt x="134" y="170"/>
                  </a:cubicBezTo>
                  <a:cubicBezTo>
                    <a:pt x="134" y="172"/>
                    <a:pt x="132" y="177"/>
                    <a:pt x="128" y="178"/>
                  </a:cubicBezTo>
                  <a:cubicBezTo>
                    <a:pt x="127" y="179"/>
                    <a:pt x="126" y="179"/>
                    <a:pt x="125" y="179"/>
                  </a:cubicBezTo>
                  <a:cubicBezTo>
                    <a:pt x="118" y="178"/>
                    <a:pt x="115" y="178"/>
                    <a:pt x="115" y="178"/>
                  </a:cubicBezTo>
                  <a:cubicBezTo>
                    <a:pt x="115" y="178"/>
                    <a:pt x="108" y="189"/>
                    <a:pt x="109" y="198"/>
                  </a:cubicBezTo>
                  <a:cubicBezTo>
                    <a:pt x="109" y="198"/>
                    <a:pt x="109" y="197"/>
                    <a:pt x="108" y="197"/>
                  </a:cubicBezTo>
                  <a:cubicBezTo>
                    <a:pt x="106" y="195"/>
                    <a:pt x="91" y="191"/>
                    <a:pt x="71" y="188"/>
                  </a:cubicBezTo>
                  <a:cubicBezTo>
                    <a:pt x="71" y="188"/>
                    <a:pt x="71" y="188"/>
                    <a:pt x="71" y="188"/>
                  </a:cubicBezTo>
                  <a:cubicBezTo>
                    <a:pt x="71" y="188"/>
                    <a:pt x="70" y="188"/>
                    <a:pt x="70" y="188"/>
                  </a:cubicBezTo>
                  <a:cubicBezTo>
                    <a:pt x="57" y="186"/>
                    <a:pt x="41" y="185"/>
                    <a:pt x="25" y="186"/>
                  </a:cubicBezTo>
                  <a:cubicBezTo>
                    <a:pt x="25" y="186"/>
                    <a:pt x="27" y="173"/>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9" y="43"/>
                    <a:pt x="139" y="82"/>
                    <a:pt x="138" y="90"/>
                  </a:cubicBezTo>
                  <a:cubicBezTo>
                    <a:pt x="138" y="97"/>
                    <a:pt x="137" y="106"/>
                    <a:pt x="139" y="113"/>
                  </a:cubicBezTo>
                  <a:cubicBezTo>
                    <a:pt x="141" y="118"/>
                    <a:pt x="141" y="129"/>
                    <a:pt x="138" y="142"/>
                  </a:cubicBezTo>
                  <a:close/>
                </a:path>
              </a:pathLst>
            </a:custGeom>
            <a:solidFill>
              <a:srgbClr val="F8F3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13">
              <a:extLst>
                <a:ext uri="{FF2B5EF4-FFF2-40B4-BE49-F238E27FC236}">
                  <a16:creationId xmlns:a16="http://schemas.microsoft.com/office/drawing/2014/main" id="{94E3BB34-398E-1EC0-09FD-DF8184F6F1F6}"/>
                </a:ext>
              </a:extLst>
            </p:cNvPr>
            <p:cNvSpPr>
              <a:spLocks/>
            </p:cNvSpPr>
            <p:nvPr/>
          </p:nvSpPr>
          <p:spPr bwMode="auto">
            <a:xfrm>
              <a:off x="5664200" y="3127375"/>
              <a:ext cx="781050" cy="900113"/>
            </a:xfrm>
            <a:custGeom>
              <a:avLst/>
              <a:gdLst>
                <a:gd name="T0" fmla="*/ 134 w 136"/>
                <a:gd name="T1" fmla="*/ 37 h 157"/>
                <a:gd name="T2" fmla="*/ 134 w 136"/>
                <a:gd name="T3" fmla="*/ 38 h 157"/>
                <a:gd name="T4" fmla="*/ 134 w 136"/>
                <a:gd name="T5" fmla="*/ 38 h 157"/>
                <a:gd name="T6" fmla="*/ 133 w 136"/>
                <a:gd name="T7" fmla="*/ 39 h 157"/>
                <a:gd name="T8" fmla="*/ 132 w 136"/>
                <a:gd name="T9" fmla="*/ 41 h 157"/>
                <a:gd name="T10" fmla="*/ 129 w 136"/>
                <a:gd name="T11" fmla="*/ 43 h 157"/>
                <a:gd name="T12" fmla="*/ 129 w 136"/>
                <a:gd name="T13" fmla="*/ 43 h 157"/>
                <a:gd name="T14" fmla="*/ 127 w 136"/>
                <a:gd name="T15" fmla="*/ 79 h 157"/>
                <a:gd name="T16" fmla="*/ 97 w 136"/>
                <a:gd name="T17" fmla="*/ 111 h 157"/>
                <a:gd name="T18" fmla="*/ 85 w 136"/>
                <a:gd name="T19" fmla="*/ 140 h 157"/>
                <a:gd name="T20" fmla="*/ 85 w 136"/>
                <a:gd name="T21" fmla="*/ 157 h 157"/>
                <a:gd name="T22" fmla="*/ 26 w 136"/>
                <a:gd name="T23" fmla="*/ 157 h 157"/>
                <a:gd name="T24" fmla="*/ 19 w 136"/>
                <a:gd name="T25" fmla="*/ 125 h 157"/>
                <a:gd name="T26" fmla="*/ 9 w 136"/>
                <a:gd name="T27" fmla="*/ 99 h 157"/>
                <a:gd name="T28" fmla="*/ 0 w 136"/>
                <a:gd name="T29" fmla="*/ 72 h 157"/>
                <a:gd name="T30" fmla="*/ 34 w 136"/>
                <a:gd name="T31" fmla="*/ 18 h 157"/>
                <a:gd name="T32" fmla="*/ 57 w 136"/>
                <a:gd name="T33" fmla="*/ 7 h 157"/>
                <a:gd name="T34" fmla="*/ 76 w 136"/>
                <a:gd name="T35" fmla="*/ 0 h 157"/>
                <a:gd name="T36" fmla="*/ 92 w 136"/>
                <a:gd name="T37" fmla="*/ 9 h 157"/>
                <a:gd name="T38" fmla="*/ 112 w 136"/>
                <a:gd name="T39" fmla="*/ 11 h 157"/>
                <a:gd name="T40" fmla="*/ 124 w 136"/>
                <a:gd name="T41" fmla="*/ 24 h 157"/>
                <a:gd name="T42" fmla="*/ 134 w 136"/>
                <a:gd name="T43" fmla="*/ 3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 h="157">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1" y="42"/>
                    <a:pt x="130" y="43"/>
                    <a:pt x="129" y="43"/>
                  </a:cubicBezTo>
                  <a:cubicBezTo>
                    <a:pt x="129" y="43"/>
                    <a:pt x="129" y="43"/>
                    <a:pt x="129" y="43"/>
                  </a:cubicBezTo>
                  <a:cubicBezTo>
                    <a:pt x="127" y="79"/>
                    <a:pt x="127" y="79"/>
                    <a:pt x="127" y="79"/>
                  </a:cubicBezTo>
                  <a:cubicBezTo>
                    <a:pt x="97" y="111"/>
                    <a:pt x="97" y="111"/>
                    <a:pt x="97" y="111"/>
                  </a:cubicBezTo>
                  <a:cubicBezTo>
                    <a:pt x="89" y="119"/>
                    <a:pt x="85" y="129"/>
                    <a:pt x="85" y="140"/>
                  </a:cubicBezTo>
                  <a:cubicBezTo>
                    <a:pt x="85" y="157"/>
                    <a:pt x="85" y="157"/>
                    <a:pt x="85" y="157"/>
                  </a:cubicBezTo>
                  <a:cubicBezTo>
                    <a:pt x="26" y="157"/>
                    <a:pt x="26" y="157"/>
                    <a:pt x="26" y="157"/>
                  </a:cubicBezTo>
                  <a:cubicBezTo>
                    <a:pt x="25" y="147"/>
                    <a:pt x="23" y="135"/>
                    <a:pt x="19" y="125"/>
                  </a:cubicBezTo>
                  <a:cubicBezTo>
                    <a:pt x="15" y="116"/>
                    <a:pt x="12" y="107"/>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gradFill>
              <a:gsLst>
                <a:gs pos="75000">
                  <a:srgbClr val="F7BDBB"/>
                </a:gs>
                <a:gs pos="100000">
                  <a:srgbClr val="F7BDBB">
                    <a:alpha val="0"/>
                  </a:srgbClr>
                </a:gs>
              </a:gsLst>
              <a:lin ang="5400000" scaled="1"/>
            </a:gra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4">
              <a:extLst>
                <a:ext uri="{FF2B5EF4-FFF2-40B4-BE49-F238E27FC236}">
                  <a16:creationId xmlns:a16="http://schemas.microsoft.com/office/drawing/2014/main" id="{7E27EE72-8342-E2E7-DDD6-00FD5855BA3E}"/>
                </a:ext>
              </a:extLst>
            </p:cNvPr>
            <p:cNvSpPr>
              <a:spLocks/>
            </p:cNvSpPr>
            <p:nvPr/>
          </p:nvSpPr>
          <p:spPr bwMode="auto">
            <a:xfrm>
              <a:off x="5664200" y="3127375"/>
              <a:ext cx="781050" cy="566738"/>
            </a:xfrm>
            <a:custGeom>
              <a:avLst/>
              <a:gdLst>
                <a:gd name="T0" fmla="*/ 134 w 136"/>
                <a:gd name="T1" fmla="*/ 37 h 99"/>
                <a:gd name="T2" fmla="*/ 134 w 136"/>
                <a:gd name="T3" fmla="*/ 38 h 99"/>
                <a:gd name="T4" fmla="*/ 134 w 136"/>
                <a:gd name="T5" fmla="*/ 38 h 99"/>
                <a:gd name="T6" fmla="*/ 133 w 136"/>
                <a:gd name="T7" fmla="*/ 39 h 99"/>
                <a:gd name="T8" fmla="*/ 132 w 136"/>
                <a:gd name="T9" fmla="*/ 41 h 99"/>
                <a:gd name="T10" fmla="*/ 131 w 136"/>
                <a:gd name="T11" fmla="*/ 42 h 99"/>
                <a:gd name="T12" fmla="*/ 130 w 136"/>
                <a:gd name="T13" fmla="*/ 42 h 99"/>
                <a:gd name="T14" fmla="*/ 129 w 136"/>
                <a:gd name="T15" fmla="*/ 43 h 99"/>
                <a:gd name="T16" fmla="*/ 129 w 136"/>
                <a:gd name="T17" fmla="*/ 43 h 99"/>
                <a:gd name="T18" fmla="*/ 72 w 136"/>
                <a:gd name="T19" fmla="*/ 96 h 99"/>
                <a:gd name="T20" fmla="*/ 70 w 136"/>
                <a:gd name="T21" fmla="*/ 99 h 99"/>
                <a:gd name="T22" fmla="*/ 9 w 136"/>
                <a:gd name="T23" fmla="*/ 99 h 99"/>
                <a:gd name="T24" fmla="*/ 0 w 136"/>
                <a:gd name="T25" fmla="*/ 72 h 99"/>
                <a:gd name="T26" fmla="*/ 34 w 136"/>
                <a:gd name="T27" fmla="*/ 18 h 99"/>
                <a:gd name="T28" fmla="*/ 57 w 136"/>
                <a:gd name="T29" fmla="*/ 7 h 99"/>
                <a:gd name="T30" fmla="*/ 76 w 136"/>
                <a:gd name="T31" fmla="*/ 0 h 99"/>
                <a:gd name="T32" fmla="*/ 92 w 136"/>
                <a:gd name="T33" fmla="*/ 9 h 99"/>
                <a:gd name="T34" fmla="*/ 112 w 136"/>
                <a:gd name="T35" fmla="*/ 11 h 99"/>
                <a:gd name="T36" fmla="*/ 124 w 136"/>
                <a:gd name="T37" fmla="*/ 24 h 99"/>
                <a:gd name="T38" fmla="*/ 134 w 136"/>
                <a:gd name="T39"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6" h="99">
                  <a:moveTo>
                    <a:pt x="134" y="37"/>
                  </a:moveTo>
                  <a:cubicBezTo>
                    <a:pt x="134" y="38"/>
                    <a:pt x="134" y="38"/>
                    <a:pt x="134" y="38"/>
                  </a:cubicBezTo>
                  <a:cubicBezTo>
                    <a:pt x="134" y="38"/>
                    <a:pt x="134" y="38"/>
                    <a:pt x="134" y="38"/>
                  </a:cubicBezTo>
                  <a:cubicBezTo>
                    <a:pt x="134" y="39"/>
                    <a:pt x="134" y="39"/>
                    <a:pt x="133" y="39"/>
                  </a:cubicBezTo>
                  <a:cubicBezTo>
                    <a:pt x="133" y="40"/>
                    <a:pt x="133" y="40"/>
                    <a:pt x="132" y="41"/>
                  </a:cubicBezTo>
                  <a:cubicBezTo>
                    <a:pt x="132" y="41"/>
                    <a:pt x="131" y="41"/>
                    <a:pt x="131" y="42"/>
                  </a:cubicBezTo>
                  <a:cubicBezTo>
                    <a:pt x="131" y="42"/>
                    <a:pt x="130" y="42"/>
                    <a:pt x="130" y="42"/>
                  </a:cubicBezTo>
                  <a:cubicBezTo>
                    <a:pt x="130" y="43"/>
                    <a:pt x="130" y="43"/>
                    <a:pt x="129" y="43"/>
                  </a:cubicBezTo>
                  <a:cubicBezTo>
                    <a:pt x="129" y="43"/>
                    <a:pt x="129" y="43"/>
                    <a:pt x="129" y="43"/>
                  </a:cubicBezTo>
                  <a:cubicBezTo>
                    <a:pt x="124" y="45"/>
                    <a:pt x="107" y="51"/>
                    <a:pt x="72" y="96"/>
                  </a:cubicBezTo>
                  <a:cubicBezTo>
                    <a:pt x="72" y="97"/>
                    <a:pt x="71" y="98"/>
                    <a:pt x="70" y="99"/>
                  </a:cubicBezTo>
                  <a:cubicBezTo>
                    <a:pt x="9" y="99"/>
                    <a:pt x="9" y="99"/>
                    <a:pt x="9" y="99"/>
                  </a:cubicBezTo>
                  <a:cubicBezTo>
                    <a:pt x="4" y="84"/>
                    <a:pt x="0" y="73"/>
                    <a:pt x="0" y="72"/>
                  </a:cubicBezTo>
                  <a:cubicBezTo>
                    <a:pt x="0" y="71"/>
                    <a:pt x="4" y="33"/>
                    <a:pt x="34" y="18"/>
                  </a:cubicBezTo>
                  <a:cubicBezTo>
                    <a:pt x="34" y="18"/>
                    <a:pt x="49" y="6"/>
                    <a:pt x="57" y="7"/>
                  </a:cubicBezTo>
                  <a:cubicBezTo>
                    <a:pt x="66" y="8"/>
                    <a:pt x="72" y="0"/>
                    <a:pt x="76" y="0"/>
                  </a:cubicBezTo>
                  <a:cubicBezTo>
                    <a:pt x="80" y="0"/>
                    <a:pt x="85" y="7"/>
                    <a:pt x="92" y="9"/>
                  </a:cubicBezTo>
                  <a:cubicBezTo>
                    <a:pt x="100" y="12"/>
                    <a:pt x="107" y="7"/>
                    <a:pt x="112" y="11"/>
                  </a:cubicBezTo>
                  <a:cubicBezTo>
                    <a:pt x="116" y="14"/>
                    <a:pt x="121" y="24"/>
                    <a:pt x="124" y="24"/>
                  </a:cubicBezTo>
                  <a:cubicBezTo>
                    <a:pt x="127" y="24"/>
                    <a:pt x="136" y="31"/>
                    <a:pt x="134" y="37"/>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5">
              <a:extLst>
                <a:ext uri="{FF2B5EF4-FFF2-40B4-BE49-F238E27FC236}">
                  <a16:creationId xmlns:a16="http://schemas.microsoft.com/office/drawing/2014/main" id="{E3E5F52B-8673-5A84-2D25-53C32EB6EF96}"/>
                </a:ext>
              </a:extLst>
            </p:cNvPr>
            <p:cNvSpPr>
              <a:spLocks/>
            </p:cNvSpPr>
            <p:nvPr/>
          </p:nvSpPr>
          <p:spPr bwMode="auto">
            <a:xfrm>
              <a:off x="6289675" y="3775075"/>
              <a:ext cx="68263" cy="92075"/>
            </a:xfrm>
            <a:custGeom>
              <a:avLst/>
              <a:gdLst>
                <a:gd name="T0" fmla="*/ 0 w 12"/>
                <a:gd name="T1" fmla="*/ 4 h 16"/>
                <a:gd name="T2" fmla="*/ 6 w 12"/>
                <a:gd name="T3" fmla="*/ 8 h 16"/>
                <a:gd name="T4" fmla="*/ 12 w 12"/>
                <a:gd name="T5" fmla="*/ 16 h 16"/>
                <a:gd name="T6" fmla="*/ 0 w 12"/>
                <a:gd name="T7" fmla="*/ 4 h 16"/>
              </a:gdLst>
              <a:ahLst/>
              <a:cxnLst>
                <a:cxn ang="0">
                  <a:pos x="T0" y="T1"/>
                </a:cxn>
                <a:cxn ang="0">
                  <a:pos x="T2" y="T3"/>
                </a:cxn>
                <a:cxn ang="0">
                  <a:pos x="T4" y="T5"/>
                </a:cxn>
                <a:cxn ang="0">
                  <a:pos x="T6" y="T7"/>
                </a:cxn>
              </a:cxnLst>
              <a:rect l="0" t="0" r="r" b="b"/>
              <a:pathLst>
                <a:path w="12" h="16">
                  <a:moveTo>
                    <a:pt x="0" y="4"/>
                  </a:moveTo>
                  <a:cubicBezTo>
                    <a:pt x="0" y="0"/>
                    <a:pt x="4" y="3"/>
                    <a:pt x="6" y="8"/>
                  </a:cubicBezTo>
                  <a:cubicBezTo>
                    <a:pt x="7" y="13"/>
                    <a:pt x="11" y="16"/>
                    <a:pt x="12" y="16"/>
                  </a:cubicBezTo>
                  <a:cubicBezTo>
                    <a:pt x="12" y="16"/>
                    <a:pt x="1" y="14"/>
                    <a:pt x="0"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FE985DF1-FF7B-8617-1E2F-172D49B94197}"/>
                </a:ext>
              </a:extLst>
            </p:cNvPr>
            <p:cNvSpPr>
              <a:spLocks/>
            </p:cNvSpPr>
            <p:nvPr/>
          </p:nvSpPr>
          <p:spPr bwMode="auto">
            <a:xfrm>
              <a:off x="6324600" y="3792538"/>
              <a:ext cx="131763" cy="360363"/>
            </a:xfrm>
            <a:custGeom>
              <a:avLst/>
              <a:gdLst>
                <a:gd name="T0" fmla="*/ 23 w 23"/>
                <a:gd name="T1" fmla="*/ 26 h 63"/>
                <a:gd name="T2" fmla="*/ 21 w 23"/>
                <a:gd name="T3" fmla="*/ 34 h 63"/>
                <a:gd name="T4" fmla="*/ 19 w 23"/>
                <a:gd name="T5" fmla="*/ 54 h 63"/>
                <a:gd name="T6" fmla="*/ 13 w 23"/>
                <a:gd name="T7" fmla="*/ 62 h 63"/>
                <a:gd name="T8" fmla="*/ 10 w 23"/>
                <a:gd name="T9" fmla="*/ 63 h 63"/>
                <a:gd name="T10" fmla="*/ 0 w 23"/>
                <a:gd name="T11" fmla="*/ 62 h 63"/>
                <a:gd name="T12" fmla="*/ 5 w 23"/>
                <a:gd name="T13" fmla="*/ 0 h 63"/>
                <a:gd name="T14" fmla="*/ 13 w 23"/>
                <a:gd name="T15" fmla="*/ 1 h 63"/>
                <a:gd name="T16" fmla="*/ 23 w 23"/>
                <a:gd name="T17" fmla="*/ 26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3">
                  <a:moveTo>
                    <a:pt x="23" y="26"/>
                  </a:moveTo>
                  <a:cubicBezTo>
                    <a:pt x="23" y="29"/>
                    <a:pt x="22" y="31"/>
                    <a:pt x="21" y="34"/>
                  </a:cubicBezTo>
                  <a:cubicBezTo>
                    <a:pt x="21" y="35"/>
                    <a:pt x="20" y="50"/>
                    <a:pt x="19" y="54"/>
                  </a:cubicBezTo>
                  <a:cubicBezTo>
                    <a:pt x="19" y="56"/>
                    <a:pt x="17" y="61"/>
                    <a:pt x="13" y="62"/>
                  </a:cubicBezTo>
                  <a:cubicBezTo>
                    <a:pt x="12" y="63"/>
                    <a:pt x="11" y="63"/>
                    <a:pt x="10" y="63"/>
                  </a:cubicBezTo>
                  <a:cubicBezTo>
                    <a:pt x="3" y="62"/>
                    <a:pt x="0" y="62"/>
                    <a:pt x="0" y="62"/>
                  </a:cubicBezTo>
                  <a:cubicBezTo>
                    <a:pt x="0" y="62"/>
                    <a:pt x="8" y="22"/>
                    <a:pt x="5" y="0"/>
                  </a:cubicBezTo>
                  <a:cubicBezTo>
                    <a:pt x="13" y="1"/>
                    <a:pt x="13" y="1"/>
                    <a:pt x="13" y="1"/>
                  </a:cubicBezTo>
                  <a:cubicBezTo>
                    <a:pt x="13" y="1"/>
                    <a:pt x="17" y="19"/>
                    <a:pt x="23" y="26"/>
                  </a:cubicBezTo>
                  <a:close/>
                </a:path>
              </a:pathLst>
            </a:custGeom>
            <a:solidFill>
              <a:srgbClr val="FA9F9C"/>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7">
              <a:extLst>
                <a:ext uri="{FF2B5EF4-FFF2-40B4-BE49-F238E27FC236}">
                  <a16:creationId xmlns:a16="http://schemas.microsoft.com/office/drawing/2014/main" id="{B73C862D-984B-1767-EA01-E111E501BB8C}"/>
                </a:ext>
              </a:extLst>
            </p:cNvPr>
            <p:cNvSpPr>
              <a:spLocks/>
            </p:cNvSpPr>
            <p:nvPr/>
          </p:nvSpPr>
          <p:spPr bwMode="auto">
            <a:xfrm>
              <a:off x="6324600" y="4010025"/>
              <a:ext cx="74613" cy="142875"/>
            </a:xfrm>
            <a:custGeom>
              <a:avLst/>
              <a:gdLst>
                <a:gd name="T0" fmla="*/ 13 w 13"/>
                <a:gd name="T1" fmla="*/ 24 h 25"/>
                <a:gd name="T2" fmla="*/ 10 w 13"/>
                <a:gd name="T3" fmla="*/ 25 h 25"/>
                <a:gd name="T4" fmla="*/ 0 w 13"/>
                <a:gd name="T5" fmla="*/ 24 h 25"/>
                <a:gd name="T6" fmla="*/ 4 w 13"/>
                <a:gd name="T7" fmla="*/ 0 h 25"/>
                <a:gd name="T8" fmla="*/ 13 w 13"/>
                <a:gd name="T9" fmla="*/ 24 h 25"/>
              </a:gdLst>
              <a:ahLst/>
              <a:cxnLst>
                <a:cxn ang="0">
                  <a:pos x="T0" y="T1"/>
                </a:cxn>
                <a:cxn ang="0">
                  <a:pos x="T2" y="T3"/>
                </a:cxn>
                <a:cxn ang="0">
                  <a:pos x="T4" y="T5"/>
                </a:cxn>
                <a:cxn ang="0">
                  <a:pos x="T6" y="T7"/>
                </a:cxn>
                <a:cxn ang="0">
                  <a:pos x="T8" y="T9"/>
                </a:cxn>
              </a:cxnLst>
              <a:rect l="0" t="0" r="r" b="b"/>
              <a:pathLst>
                <a:path w="13" h="25">
                  <a:moveTo>
                    <a:pt x="13" y="24"/>
                  </a:moveTo>
                  <a:cubicBezTo>
                    <a:pt x="12" y="25"/>
                    <a:pt x="11" y="25"/>
                    <a:pt x="10" y="25"/>
                  </a:cubicBezTo>
                  <a:cubicBezTo>
                    <a:pt x="3" y="24"/>
                    <a:pt x="0" y="24"/>
                    <a:pt x="0" y="24"/>
                  </a:cubicBezTo>
                  <a:cubicBezTo>
                    <a:pt x="4" y="0"/>
                    <a:pt x="4" y="0"/>
                    <a:pt x="4" y="0"/>
                  </a:cubicBezTo>
                  <a:cubicBezTo>
                    <a:pt x="4" y="9"/>
                    <a:pt x="9" y="18"/>
                    <a:pt x="13" y="24"/>
                  </a:cubicBezTo>
                  <a:close/>
                </a:path>
              </a:pathLst>
            </a:custGeom>
            <a:gradFill>
              <a:gsLst>
                <a:gs pos="0">
                  <a:srgbClr val="4BC3E2">
                    <a:alpha val="63000"/>
                  </a:srgbClr>
                </a:gs>
                <a:gs pos="51000">
                  <a:srgbClr val="4BC3E2">
                    <a:alpha val="0"/>
                  </a:srgbClr>
                </a:gs>
              </a:gsLst>
              <a:lin ang="16200000" scaled="0"/>
            </a:gra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8">
              <a:extLst>
                <a:ext uri="{FF2B5EF4-FFF2-40B4-BE49-F238E27FC236}">
                  <a16:creationId xmlns:a16="http://schemas.microsoft.com/office/drawing/2014/main" id="{022D6260-8377-6B9B-5C1D-FF656AD93514}"/>
                </a:ext>
              </a:extLst>
            </p:cNvPr>
            <p:cNvSpPr>
              <a:spLocks noEditPoints="1"/>
            </p:cNvSpPr>
            <p:nvPr/>
          </p:nvSpPr>
          <p:spPr bwMode="auto">
            <a:xfrm>
              <a:off x="4832350" y="3162300"/>
              <a:ext cx="1503363" cy="2624138"/>
            </a:xfrm>
            <a:custGeom>
              <a:avLst/>
              <a:gdLst>
                <a:gd name="T0" fmla="*/ 258 w 262"/>
                <a:gd name="T1" fmla="*/ 413 h 458"/>
                <a:gd name="T2" fmla="*/ 208 w 262"/>
                <a:gd name="T3" fmla="*/ 314 h 458"/>
                <a:gd name="T4" fmla="*/ 214 w 262"/>
                <a:gd name="T5" fmla="*/ 201 h 458"/>
                <a:gd name="T6" fmla="*/ 225 w 262"/>
                <a:gd name="T7" fmla="*/ 192 h 458"/>
                <a:gd name="T8" fmla="*/ 217 w 262"/>
                <a:gd name="T9" fmla="*/ 182 h 458"/>
                <a:gd name="T10" fmla="*/ 216 w 262"/>
                <a:gd name="T11" fmla="*/ 182 h 458"/>
                <a:gd name="T12" fmla="*/ 216 w 262"/>
                <a:gd name="T13" fmla="*/ 182 h 458"/>
                <a:gd name="T14" fmla="*/ 215 w 262"/>
                <a:gd name="T15" fmla="*/ 182 h 458"/>
                <a:gd name="T16" fmla="*/ 215 w 262"/>
                <a:gd name="T17" fmla="*/ 182 h 458"/>
                <a:gd name="T18" fmla="*/ 213 w 262"/>
                <a:gd name="T19" fmla="*/ 151 h 458"/>
                <a:gd name="T20" fmla="*/ 217 w 262"/>
                <a:gd name="T21" fmla="*/ 90 h 458"/>
                <a:gd name="T22" fmla="*/ 222 w 262"/>
                <a:gd name="T23" fmla="*/ 56 h 458"/>
                <a:gd name="T24" fmla="*/ 202 w 262"/>
                <a:gd name="T25" fmla="*/ 1 h 458"/>
                <a:gd name="T26" fmla="*/ 179 w 262"/>
                <a:gd name="T27" fmla="*/ 12 h 458"/>
                <a:gd name="T28" fmla="*/ 145 w 262"/>
                <a:gd name="T29" fmla="*/ 66 h 458"/>
                <a:gd name="T30" fmla="*/ 154 w 262"/>
                <a:gd name="T31" fmla="*/ 93 h 458"/>
                <a:gd name="T32" fmla="*/ 164 w 262"/>
                <a:gd name="T33" fmla="*/ 119 h 458"/>
                <a:gd name="T34" fmla="*/ 171 w 262"/>
                <a:gd name="T35" fmla="*/ 151 h 458"/>
                <a:gd name="T36" fmla="*/ 170 w 262"/>
                <a:gd name="T37" fmla="*/ 180 h 458"/>
                <a:gd name="T38" fmla="*/ 149 w 262"/>
                <a:gd name="T39" fmla="*/ 196 h 458"/>
                <a:gd name="T40" fmla="*/ 94 w 262"/>
                <a:gd name="T41" fmla="*/ 213 h 458"/>
                <a:gd name="T42" fmla="*/ 94 w 262"/>
                <a:gd name="T43" fmla="*/ 213 h 458"/>
                <a:gd name="T44" fmla="*/ 38 w 262"/>
                <a:gd name="T45" fmla="*/ 292 h 458"/>
                <a:gd name="T46" fmla="*/ 23 w 262"/>
                <a:gd name="T47" fmla="*/ 408 h 458"/>
                <a:gd name="T48" fmla="*/ 104 w 262"/>
                <a:gd name="T49" fmla="*/ 409 h 458"/>
                <a:gd name="T50" fmla="*/ 104 w 262"/>
                <a:gd name="T51" fmla="*/ 413 h 458"/>
                <a:gd name="T52" fmla="*/ 109 w 262"/>
                <a:gd name="T53" fmla="*/ 458 h 458"/>
                <a:gd name="T54" fmla="*/ 260 w 262"/>
                <a:gd name="T55" fmla="*/ 458 h 458"/>
                <a:gd name="T56" fmla="*/ 258 w 262"/>
                <a:gd name="T57" fmla="*/ 413 h 458"/>
                <a:gd name="T58" fmla="*/ 76 w 262"/>
                <a:gd name="T59" fmla="*/ 350 h 458"/>
                <a:gd name="T60" fmla="*/ 95 w 262"/>
                <a:gd name="T61" fmla="*/ 329 h 458"/>
                <a:gd name="T62" fmla="*/ 97 w 262"/>
                <a:gd name="T63" fmla="*/ 350 h 458"/>
                <a:gd name="T64" fmla="*/ 76 w 262"/>
                <a:gd name="T65" fmla="*/ 350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2" h="458">
                  <a:moveTo>
                    <a:pt x="258" y="413"/>
                  </a:moveTo>
                  <a:cubicBezTo>
                    <a:pt x="250" y="382"/>
                    <a:pt x="229" y="355"/>
                    <a:pt x="208" y="314"/>
                  </a:cubicBezTo>
                  <a:cubicBezTo>
                    <a:pt x="177" y="255"/>
                    <a:pt x="214" y="201"/>
                    <a:pt x="214" y="201"/>
                  </a:cubicBezTo>
                  <a:cubicBezTo>
                    <a:pt x="214" y="201"/>
                    <a:pt x="223" y="201"/>
                    <a:pt x="225" y="192"/>
                  </a:cubicBezTo>
                  <a:cubicBezTo>
                    <a:pt x="226" y="185"/>
                    <a:pt x="220" y="183"/>
                    <a:pt x="217" y="182"/>
                  </a:cubicBezTo>
                  <a:cubicBezTo>
                    <a:pt x="217" y="182"/>
                    <a:pt x="216" y="182"/>
                    <a:pt x="216" y="182"/>
                  </a:cubicBezTo>
                  <a:cubicBezTo>
                    <a:pt x="216" y="182"/>
                    <a:pt x="216" y="182"/>
                    <a:pt x="216" y="182"/>
                  </a:cubicBezTo>
                  <a:cubicBezTo>
                    <a:pt x="216" y="182"/>
                    <a:pt x="215" y="182"/>
                    <a:pt x="215" y="182"/>
                  </a:cubicBezTo>
                  <a:cubicBezTo>
                    <a:pt x="215" y="182"/>
                    <a:pt x="215" y="182"/>
                    <a:pt x="215" y="182"/>
                  </a:cubicBezTo>
                  <a:cubicBezTo>
                    <a:pt x="214" y="177"/>
                    <a:pt x="213" y="166"/>
                    <a:pt x="213" y="151"/>
                  </a:cubicBezTo>
                  <a:cubicBezTo>
                    <a:pt x="214" y="133"/>
                    <a:pt x="215" y="111"/>
                    <a:pt x="217" y="90"/>
                  </a:cubicBezTo>
                  <a:cubicBezTo>
                    <a:pt x="219" y="78"/>
                    <a:pt x="220" y="66"/>
                    <a:pt x="222" y="56"/>
                  </a:cubicBezTo>
                  <a:cubicBezTo>
                    <a:pt x="229" y="19"/>
                    <a:pt x="202" y="1"/>
                    <a:pt x="202" y="1"/>
                  </a:cubicBezTo>
                  <a:cubicBezTo>
                    <a:pt x="194" y="0"/>
                    <a:pt x="179" y="12"/>
                    <a:pt x="179" y="12"/>
                  </a:cubicBezTo>
                  <a:cubicBezTo>
                    <a:pt x="149" y="27"/>
                    <a:pt x="145" y="65"/>
                    <a:pt x="145" y="66"/>
                  </a:cubicBezTo>
                  <a:cubicBezTo>
                    <a:pt x="145" y="67"/>
                    <a:pt x="149" y="78"/>
                    <a:pt x="154" y="93"/>
                  </a:cubicBezTo>
                  <a:cubicBezTo>
                    <a:pt x="157" y="101"/>
                    <a:pt x="160" y="110"/>
                    <a:pt x="164" y="119"/>
                  </a:cubicBezTo>
                  <a:cubicBezTo>
                    <a:pt x="168" y="129"/>
                    <a:pt x="170" y="141"/>
                    <a:pt x="171" y="151"/>
                  </a:cubicBezTo>
                  <a:cubicBezTo>
                    <a:pt x="172" y="167"/>
                    <a:pt x="170" y="180"/>
                    <a:pt x="170" y="180"/>
                  </a:cubicBezTo>
                  <a:cubicBezTo>
                    <a:pt x="154" y="181"/>
                    <a:pt x="149" y="196"/>
                    <a:pt x="149" y="196"/>
                  </a:cubicBezTo>
                  <a:cubicBezTo>
                    <a:pt x="149" y="196"/>
                    <a:pt x="103" y="205"/>
                    <a:pt x="94" y="213"/>
                  </a:cubicBezTo>
                  <a:cubicBezTo>
                    <a:pt x="94" y="213"/>
                    <a:pt x="94" y="213"/>
                    <a:pt x="94" y="213"/>
                  </a:cubicBezTo>
                  <a:cubicBezTo>
                    <a:pt x="80" y="219"/>
                    <a:pt x="59" y="238"/>
                    <a:pt x="38" y="292"/>
                  </a:cubicBezTo>
                  <a:cubicBezTo>
                    <a:pt x="5" y="376"/>
                    <a:pt x="0" y="402"/>
                    <a:pt x="23" y="408"/>
                  </a:cubicBezTo>
                  <a:cubicBezTo>
                    <a:pt x="32" y="410"/>
                    <a:pt x="66" y="410"/>
                    <a:pt x="104" y="409"/>
                  </a:cubicBezTo>
                  <a:cubicBezTo>
                    <a:pt x="104" y="410"/>
                    <a:pt x="104" y="411"/>
                    <a:pt x="104" y="413"/>
                  </a:cubicBezTo>
                  <a:cubicBezTo>
                    <a:pt x="107" y="435"/>
                    <a:pt x="109" y="452"/>
                    <a:pt x="109" y="458"/>
                  </a:cubicBezTo>
                  <a:cubicBezTo>
                    <a:pt x="260" y="458"/>
                    <a:pt x="260" y="458"/>
                    <a:pt x="260" y="458"/>
                  </a:cubicBezTo>
                  <a:cubicBezTo>
                    <a:pt x="262" y="441"/>
                    <a:pt x="261" y="426"/>
                    <a:pt x="258" y="413"/>
                  </a:cubicBezTo>
                  <a:close/>
                  <a:moveTo>
                    <a:pt x="76" y="350"/>
                  </a:moveTo>
                  <a:cubicBezTo>
                    <a:pt x="76" y="350"/>
                    <a:pt x="85" y="341"/>
                    <a:pt x="95" y="329"/>
                  </a:cubicBezTo>
                  <a:cubicBezTo>
                    <a:pt x="96" y="336"/>
                    <a:pt x="97" y="343"/>
                    <a:pt x="97" y="350"/>
                  </a:cubicBezTo>
                  <a:cubicBezTo>
                    <a:pt x="85" y="350"/>
                    <a:pt x="76" y="350"/>
                    <a:pt x="76" y="350"/>
                  </a:cubicBezTo>
                  <a:close/>
                </a:path>
              </a:pathLst>
            </a:custGeom>
            <a:gradFill flip="none" rotWithShape="1">
              <a:gsLst>
                <a:gs pos="100000">
                  <a:srgbClr val="7289F2">
                    <a:alpha val="0"/>
                  </a:srgbClr>
                </a:gs>
                <a:gs pos="26000">
                  <a:srgbClr val="7289F2">
                    <a:alpha val="54000"/>
                  </a:srgbClr>
                </a:gs>
              </a:gsLst>
              <a:lin ang="7800000" scaled="0"/>
              <a:tileRect/>
            </a:gra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9">
              <a:extLst>
                <a:ext uri="{FF2B5EF4-FFF2-40B4-BE49-F238E27FC236}">
                  <a16:creationId xmlns:a16="http://schemas.microsoft.com/office/drawing/2014/main" id="{2FDBBAD1-8552-7ADA-C85D-2C04695ADBA8}"/>
                </a:ext>
              </a:extLst>
            </p:cNvPr>
            <p:cNvSpPr>
              <a:spLocks/>
            </p:cNvSpPr>
            <p:nvPr/>
          </p:nvSpPr>
          <p:spPr bwMode="auto">
            <a:xfrm>
              <a:off x="5192713" y="5167313"/>
              <a:ext cx="236538" cy="338138"/>
            </a:xfrm>
            <a:custGeom>
              <a:avLst/>
              <a:gdLst>
                <a:gd name="T0" fmla="*/ 13 w 41"/>
                <a:gd name="T1" fmla="*/ 0 h 59"/>
                <a:gd name="T2" fmla="*/ 41 w 41"/>
                <a:gd name="T3" fmla="*/ 59 h 59"/>
                <a:gd name="T4" fmla="*/ 34 w 41"/>
                <a:gd name="T5" fmla="*/ 0 h 59"/>
                <a:gd name="T6" fmla="*/ 13 w 41"/>
                <a:gd name="T7" fmla="*/ 0 h 59"/>
              </a:gdLst>
              <a:ahLst/>
              <a:cxnLst>
                <a:cxn ang="0">
                  <a:pos x="T0" y="T1"/>
                </a:cxn>
                <a:cxn ang="0">
                  <a:pos x="T2" y="T3"/>
                </a:cxn>
                <a:cxn ang="0">
                  <a:pos x="T4" y="T5"/>
                </a:cxn>
                <a:cxn ang="0">
                  <a:pos x="T6" y="T7"/>
                </a:cxn>
              </a:cxnLst>
              <a:rect l="0" t="0" r="r" b="b"/>
              <a:pathLst>
                <a:path w="41" h="59">
                  <a:moveTo>
                    <a:pt x="13" y="0"/>
                  </a:moveTo>
                  <a:cubicBezTo>
                    <a:pt x="13" y="0"/>
                    <a:pt x="0" y="45"/>
                    <a:pt x="41" y="59"/>
                  </a:cubicBezTo>
                  <a:cubicBezTo>
                    <a:pt x="34" y="0"/>
                    <a:pt x="34" y="0"/>
                    <a:pt x="34" y="0"/>
                  </a:cubicBezTo>
                  <a:lnTo>
                    <a:pt x="13" y="0"/>
                  </a:lnTo>
                  <a:close/>
                </a:path>
              </a:pathLst>
            </a:custGeom>
            <a:solidFill>
              <a:srgbClr val="829CF3">
                <a:alpha val="26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20">
              <a:extLst>
                <a:ext uri="{FF2B5EF4-FFF2-40B4-BE49-F238E27FC236}">
                  <a16:creationId xmlns:a16="http://schemas.microsoft.com/office/drawing/2014/main" id="{D4DDFE34-74C7-BCE4-A945-50396E49DED8}"/>
                </a:ext>
              </a:extLst>
            </p:cNvPr>
            <p:cNvSpPr>
              <a:spLocks/>
            </p:cNvSpPr>
            <p:nvPr/>
          </p:nvSpPr>
          <p:spPr bwMode="auto">
            <a:xfrm>
              <a:off x="6191250" y="3625850"/>
              <a:ext cx="333375" cy="217488"/>
            </a:xfrm>
            <a:custGeom>
              <a:avLst/>
              <a:gdLst>
                <a:gd name="T0" fmla="*/ 57 w 58"/>
                <a:gd name="T1" fmla="*/ 4 h 38"/>
                <a:gd name="T2" fmla="*/ 57 w 58"/>
                <a:gd name="T3" fmla="*/ 8 h 38"/>
                <a:gd name="T4" fmla="*/ 53 w 58"/>
                <a:gd name="T5" fmla="*/ 18 h 38"/>
                <a:gd name="T6" fmla="*/ 47 w 58"/>
                <a:gd name="T7" fmla="*/ 24 h 38"/>
                <a:gd name="T8" fmla="*/ 46 w 58"/>
                <a:gd name="T9" fmla="*/ 22 h 38"/>
                <a:gd name="T10" fmla="*/ 47 w 58"/>
                <a:gd name="T11" fmla="*/ 21 h 38"/>
                <a:gd name="T12" fmla="*/ 53 w 58"/>
                <a:gd name="T13" fmla="*/ 8 h 38"/>
                <a:gd name="T14" fmla="*/ 46 w 58"/>
                <a:gd name="T15" fmla="*/ 11 h 38"/>
                <a:gd name="T16" fmla="*/ 17 w 58"/>
                <a:gd name="T17" fmla="*/ 23 h 38"/>
                <a:gd name="T18" fmla="*/ 5 w 58"/>
                <a:gd name="T19" fmla="*/ 37 h 38"/>
                <a:gd name="T20" fmla="*/ 0 w 58"/>
                <a:gd name="T21" fmla="*/ 35 h 38"/>
                <a:gd name="T22" fmla="*/ 15 w 58"/>
                <a:gd name="T23" fmla="*/ 20 h 38"/>
                <a:gd name="T24" fmla="*/ 46 w 58"/>
                <a:gd name="T25" fmla="*/ 7 h 38"/>
                <a:gd name="T26" fmla="*/ 52 w 58"/>
                <a:gd name="T27" fmla="*/ 4 h 38"/>
                <a:gd name="T28" fmla="*/ 46 w 58"/>
                <a:gd name="T29" fmla="*/ 2 h 38"/>
                <a:gd name="T30" fmla="*/ 46 w 58"/>
                <a:gd name="T31" fmla="*/ 0 h 38"/>
                <a:gd name="T32" fmla="*/ 53 w 58"/>
                <a:gd name="T33" fmla="*/ 1 h 38"/>
                <a:gd name="T34" fmla="*/ 57 w 58"/>
                <a:gd name="T35" fmla="*/ 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 h="38">
                  <a:moveTo>
                    <a:pt x="57" y="4"/>
                  </a:moveTo>
                  <a:cubicBezTo>
                    <a:pt x="57" y="8"/>
                    <a:pt x="57" y="8"/>
                    <a:pt x="57" y="8"/>
                  </a:cubicBezTo>
                  <a:cubicBezTo>
                    <a:pt x="57" y="8"/>
                    <a:pt x="56" y="12"/>
                    <a:pt x="53" y="18"/>
                  </a:cubicBezTo>
                  <a:cubicBezTo>
                    <a:pt x="51" y="23"/>
                    <a:pt x="48" y="24"/>
                    <a:pt x="47" y="24"/>
                  </a:cubicBezTo>
                  <a:cubicBezTo>
                    <a:pt x="46" y="23"/>
                    <a:pt x="46" y="22"/>
                    <a:pt x="46" y="22"/>
                  </a:cubicBezTo>
                  <a:cubicBezTo>
                    <a:pt x="47" y="21"/>
                    <a:pt x="47" y="21"/>
                    <a:pt x="47" y="21"/>
                  </a:cubicBezTo>
                  <a:cubicBezTo>
                    <a:pt x="54" y="20"/>
                    <a:pt x="53" y="8"/>
                    <a:pt x="53" y="8"/>
                  </a:cubicBezTo>
                  <a:cubicBezTo>
                    <a:pt x="46" y="11"/>
                    <a:pt x="46" y="11"/>
                    <a:pt x="46" y="11"/>
                  </a:cubicBezTo>
                  <a:cubicBezTo>
                    <a:pt x="17" y="23"/>
                    <a:pt x="17" y="23"/>
                    <a:pt x="17" y="23"/>
                  </a:cubicBezTo>
                  <a:cubicBezTo>
                    <a:pt x="17" y="23"/>
                    <a:pt x="7" y="35"/>
                    <a:pt x="5" y="37"/>
                  </a:cubicBezTo>
                  <a:cubicBezTo>
                    <a:pt x="3" y="38"/>
                    <a:pt x="0" y="38"/>
                    <a:pt x="0" y="35"/>
                  </a:cubicBezTo>
                  <a:cubicBezTo>
                    <a:pt x="0" y="33"/>
                    <a:pt x="15" y="20"/>
                    <a:pt x="15" y="20"/>
                  </a:cubicBezTo>
                  <a:cubicBezTo>
                    <a:pt x="46" y="7"/>
                    <a:pt x="46" y="7"/>
                    <a:pt x="46" y="7"/>
                  </a:cubicBezTo>
                  <a:cubicBezTo>
                    <a:pt x="52" y="4"/>
                    <a:pt x="52" y="4"/>
                    <a:pt x="52" y="4"/>
                  </a:cubicBezTo>
                  <a:cubicBezTo>
                    <a:pt x="46" y="2"/>
                    <a:pt x="46" y="2"/>
                    <a:pt x="46" y="2"/>
                  </a:cubicBezTo>
                  <a:cubicBezTo>
                    <a:pt x="46" y="2"/>
                    <a:pt x="46" y="1"/>
                    <a:pt x="46" y="0"/>
                  </a:cubicBezTo>
                  <a:cubicBezTo>
                    <a:pt x="48" y="0"/>
                    <a:pt x="50" y="1"/>
                    <a:pt x="53" y="1"/>
                  </a:cubicBezTo>
                  <a:cubicBezTo>
                    <a:pt x="58" y="2"/>
                    <a:pt x="57" y="4"/>
                    <a:pt x="57" y="4"/>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Shape 68">
              <a:extLst>
                <a:ext uri="{FF2B5EF4-FFF2-40B4-BE49-F238E27FC236}">
                  <a16:creationId xmlns:a16="http://schemas.microsoft.com/office/drawing/2014/main" id="{65A1C6A4-83C8-EA38-B598-AEFA87D86C6B}"/>
                </a:ext>
              </a:extLst>
            </p:cNvPr>
            <p:cNvSpPr/>
            <p:nvPr/>
          </p:nvSpPr>
          <p:spPr>
            <a:xfrm>
              <a:off x="6538394" y="3930239"/>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Shape 69">
              <a:extLst>
                <a:ext uri="{FF2B5EF4-FFF2-40B4-BE49-F238E27FC236}">
                  <a16:creationId xmlns:a16="http://schemas.microsoft.com/office/drawing/2014/main" id="{CD13899D-9C4F-E62F-453E-18D0E3152798}"/>
                </a:ext>
              </a:extLst>
            </p:cNvPr>
            <p:cNvSpPr/>
            <p:nvPr/>
          </p:nvSpPr>
          <p:spPr>
            <a:xfrm>
              <a:off x="6586362" y="3924595"/>
              <a:ext cx="104950" cy="82726"/>
            </a:xfrm>
            <a:custGeom>
              <a:avLst/>
              <a:gdLst>
                <a:gd name="connsiteX0" fmla="*/ 519 w 104950"/>
                <a:gd name="connsiteY0" fmla="*/ 1205 h 82726"/>
                <a:gd name="connsiteX1" fmla="*/ 64812 w 104950"/>
                <a:gd name="connsiteY1" fmla="*/ 36924 h 82726"/>
                <a:gd name="connsiteX2" fmla="*/ 102912 w 104950"/>
                <a:gd name="connsiteY2" fmla="*/ 82167 h 82726"/>
                <a:gd name="connsiteX3" fmla="*/ 519 w 104950"/>
                <a:gd name="connsiteY3" fmla="*/ 1205 h 82726"/>
              </a:gdLst>
              <a:ahLst/>
              <a:cxnLst>
                <a:cxn ang="0">
                  <a:pos x="connsiteX0" y="connsiteY0"/>
                </a:cxn>
                <a:cxn ang="0">
                  <a:pos x="connsiteX1" y="connsiteY1"/>
                </a:cxn>
                <a:cxn ang="0">
                  <a:pos x="connsiteX2" y="connsiteY2"/>
                </a:cxn>
                <a:cxn ang="0">
                  <a:pos x="connsiteX3" y="connsiteY3"/>
                </a:cxn>
              </a:cxnLst>
              <a:rect l="l" t="t" r="r" b="b"/>
              <a:pathLst>
                <a:path w="104950" h="82726">
                  <a:moveTo>
                    <a:pt x="519" y="1205"/>
                  </a:moveTo>
                  <a:cubicBezTo>
                    <a:pt x="-5831" y="-6335"/>
                    <a:pt x="47747" y="23430"/>
                    <a:pt x="64812" y="36924"/>
                  </a:cubicBezTo>
                  <a:cubicBezTo>
                    <a:pt x="81877" y="50418"/>
                    <a:pt x="113231" y="87723"/>
                    <a:pt x="102912" y="82167"/>
                  </a:cubicBezTo>
                  <a:cubicBezTo>
                    <a:pt x="92593" y="76611"/>
                    <a:pt x="6869" y="8745"/>
                    <a:pt x="519" y="12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Shape 70">
              <a:extLst>
                <a:ext uri="{FF2B5EF4-FFF2-40B4-BE49-F238E27FC236}">
                  <a16:creationId xmlns:a16="http://schemas.microsoft.com/office/drawing/2014/main" id="{96E7F4D7-D9A9-6FFF-B596-A9A4C8BF9244}"/>
                </a:ext>
              </a:extLst>
            </p:cNvPr>
            <p:cNvSpPr/>
            <p:nvPr/>
          </p:nvSpPr>
          <p:spPr>
            <a:xfrm>
              <a:off x="5832786" y="4279895"/>
              <a:ext cx="465015" cy="55559"/>
            </a:xfrm>
            <a:custGeom>
              <a:avLst/>
              <a:gdLst>
                <a:gd name="connsiteX0" fmla="*/ 456889 w 465015"/>
                <a:gd name="connsiteY0" fmla="*/ 50805 h 55559"/>
                <a:gd name="connsiteX1" fmla="*/ 2864 w 465015"/>
                <a:gd name="connsiteY1" fmla="*/ 5 h 55559"/>
                <a:gd name="connsiteX2" fmla="*/ 272739 w 465015"/>
                <a:gd name="connsiteY2" fmla="*/ 47630 h 55559"/>
                <a:gd name="connsiteX3" fmla="*/ 456889 w 465015"/>
                <a:gd name="connsiteY3" fmla="*/ 50805 h 55559"/>
              </a:gdLst>
              <a:ahLst/>
              <a:cxnLst>
                <a:cxn ang="0">
                  <a:pos x="connsiteX0" y="connsiteY0"/>
                </a:cxn>
                <a:cxn ang="0">
                  <a:pos x="connsiteX1" y="connsiteY1"/>
                </a:cxn>
                <a:cxn ang="0">
                  <a:pos x="connsiteX2" y="connsiteY2"/>
                </a:cxn>
                <a:cxn ang="0">
                  <a:pos x="connsiteX3" y="connsiteY3"/>
                </a:cxn>
              </a:cxnLst>
              <a:rect l="l" t="t" r="r" b="b"/>
              <a:pathLst>
                <a:path w="465015" h="55559">
                  <a:moveTo>
                    <a:pt x="456889" y="50805"/>
                  </a:moveTo>
                  <a:cubicBezTo>
                    <a:pt x="411910" y="42867"/>
                    <a:pt x="33556" y="534"/>
                    <a:pt x="2864" y="5"/>
                  </a:cubicBezTo>
                  <a:cubicBezTo>
                    <a:pt x="-27828" y="-524"/>
                    <a:pt x="196539" y="39163"/>
                    <a:pt x="272739" y="47630"/>
                  </a:cubicBezTo>
                  <a:cubicBezTo>
                    <a:pt x="348939" y="56097"/>
                    <a:pt x="501868" y="58743"/>
                    <a:pt x="456889" y="50805"/>
                  </a:cubicBezTo>
                  <a:close/>
                </a:path>
              </a:pathLst>
            </a:custGeom>
            <a:solidFill>
              <a:srgbClr val="0A00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tx1"/>
                </a:solidFill>
              </a:endParaRPr>
            </a:p>
          </p:txBody>
        </p:sp>
      </p:grpSp>
      <p:sp>
        <p:nvSpPr>
          <p:cNvPr id="74" name="Rectangle 73">
            <a:extLst>
              <a:ext uri="{FF2B5EF4-FFF2-40B4-BE49-F238E27FC236}">
                <a16:creationId xmlns:a16="http://schemas.microsoft.com/office/drawing/2014/main" id="{809BA951-0697-87A1-F19C-B4D3FAAC1B79}"/>
              </a:ext>
            </a:extLst>
          </p:cNvPr>
          <p:cNvSpPr/>
          <p:nvPr/>
        </p:nvSpPr>
        <p:spPr>
          <a:xfrm>
            <a:off x="8431966" y="2009462"/>
            <a:ext cx="2703881" cy="1538883"/>
          </a:xfrm>
          <a:prstGeom prst="rect">
            <a:avLst/>
          </a:prstGeom>
        </p:spPr>
        <p:txBody>
          <a:bodyPr wrap="square" lIns="0" tIns="0" rIns="0" bIns="0" anchor="t">
            <a:spAutoFit/>
          </a:bodyPr>
          <a:lstStyle/>
          <a:p>
            <a:r>
              <a:rPr lang="en-US" b="1" dirty="0">
                <a:solidFill>
                  <a:srgbClr val="002060"/>
                </a:solidFill>
                <a:latin typeface="Cambria" panose="02040503050406030204" pitchFamily="18" charset="0"/>
                <a:cs typeface="Segoe UI"/>
              </a:rPr>
              <a:t>Attrition trends in the company</a:t>
            </a:r>
            <a:endParaRPr lang="en-US" dirty="0">
              <a:solidFill>
                <a:srgbClr val="002060"/>
              </a:solidFill>
              <a:latin typeface="Cambria" panose="02040503050406030204" pitchFamily="18" charset="0"/>
              <a:cs typeface="Segoe UI"/>
            </a:endParaRPr>
          </a:p>
          <a:p>
            <a:r>
              <a:rPr lang="en-US" sz="1600" dirty="0">
                <a:solidFill>
                  <a:srgbClr val="002060"/>
                </a:solidFill>
                <a:cs typeface="Segoe UI"/>
              </a:rPr>
              <a:t>Who leaves the company and when? How can the company retain their best and loyal employees?</a:t>
            </a:r>
            <a:endParaRPr lang="en-US" sz="1600" dirty="0">
              <a:solidFill>
                <a:srgbClr val="002060"/>
              </a:solidFill>
              <a:cs typeface="Segoe UI" panose="020B0502040204020203" pitchFamily="34" charset="0"/>
            </a:endParaRPr>
          </a:p>
        </p:txBody>
      </p:sp>
      <p:sp>
        <p:nvSpPr>
          <p:cNvPr id="76" name="Rectangle 75">
            <a:extLst>
              <a:ext uri="{FF2B5EF4-FFF2-40B4-BE49-F238E27FC236}">
                <a16:creationId xmlns:a16="http://schemas.microsoft.com/office/drawing/2014/main" id="{7B340F53-D7E6-4E80-F5E1-18C0E6E88CF7}"/>
              </a:ext>
            </a:extLst>
          </p:cNvPr>
          <p:cNvSpPr/>
          <p:nvPr/>
        </p:nvSpPr>
        <p:spPr>
          <a:xfrm>
            <a:off x="4297327" y="6231468"/>
            <a:ext cx="3597344" cy="430887"/>
          </a:xfrm>
          <a:prstGeom prst="rect">
            <a:avLst/>
          </a:prstGeom>
        </p:spPr>
        <p:txBody>
          <a:bodyPr wrap="square" lIns="0" tIns="0" rIns="0" bIns="0">
            <a:spAutoFit/>
          </a:bodyPr>
          <a:lstStyle/>
          <a:p>
            <a:pPr algn="ctr"/>
            <a:r>
              <a:rPr lang="en-US" sz="2800" b="1" dirty="0">
                <a:solidFill>
                  <a:srgbClr val="002060"/>
                </a:solidFill>
                <a:latin typeface="Cambria" panose="02040503050406030204" pitchFamily="18" charset="0"/>
                <a:cs typeface="Segoe UI" panose="020B0502040204020203" pitchFamily="34" charset="0"/>
              </a:rPr>
              <a:t>HUMAN RESOURCES </a:t>
            </a:r>
            <a:endParaRPr lang="en-US" sz="2800" dirty="0">
              <a:solidFill>
                <a:srgbClr val="002060"/>
              </a:solidFill>
              <a:latin typeface="Cambria" panose="02040503050406030204" pitchFamily="18" charset="0"/>
            </a:endParaRPr>
          </a:p>
        </p:txBody>
      </p:sp>
      <p:pic>
        <p:nvPicPr>
          <p:cNvPr id="78" name="Picture 2">
            <a:extLst>
              <a:ext uri="{FF2B5EF4-FFF2-40B4-BE49-F238E27FC236}">
                <a16:creationId xmlns:a16="http://schemas.microsoft.com/office/drawing/2014/main" id="{DE6C92D0-DD86-D04F-497E-F3F29E5D04A9}"/>
              </a:ext>
            </a:extLst>
          </p:cNvPr>
          <p:cNvPicPr>
            <a:picLocks noChangeAspect="1"/>
          </p:cNvPicPr>
          <p:nvPr/>
        </p:nvPicPr>
        <p:blipFill>
          <a:blip r:embed="rId3"/>
          <a:stretch>
            <a:fillRect/>
          </a:stretch>
        </p:blipFill>
        <p:spPr>
          <a:xfrm>
            <a:off x="6688087" y="2045240"/>
            <a:ext cx="1443319" cy="1403675"/>
          </a:xfrm>
          <a:prstGeom prst="rect">
            <a:avLst/>
          </a:prstGeom>
        </p:spPr>
      </p:pic>
      <p:pic>
        <p:nvPicPr>
          <p:cNvPr id="80" name="Picture 20">
            <a:extLst>
              <a:ext uri="{FF2B5EF4-FFF2-40B4-BE49-F238E27FC236}">
                <a16:creationId xmlns:a16="http://schemas.microsoft.com/office/drawing/2014/main" id="{D1D656E2-1A9B-F42F-425D-DDE75B1F2D9E}"/>
              </a:ext>
            </a:extLst>
          </p:cNvPr>
          <p:cNvPicPr>
            <a:picLocks noChangeAspect="1"/>
          </p:cNvPicPr>
          <p:nvPr/>
        </p:nvPicPr>
        <p:blipFill>
          <a:blip r:embed="rId4"/>
          <a:stretch>
            <a:fillRect/>
          </a:stretch>
        </p:blipFill>
        <p:spPr>
          <a:xfrm>
            <a:off x="2926311" y="4511043"/>
            <a:ext cx="1588995" cy="1391368"/>
          </a:xfrm>
          <a:prstGeom prst="rect">
            <a:avLst/>
          </a:prstGeom>
        </p:spPr>
      </p:pic>
      <p:pic>
        <p:nvPicPr>
          <p:cNvPr id="82" name="Picture 28">
            <a:extLst>
              <a:ext uri="{FF2B5EF4-FFF2-40B4-BE49-F238E27FC236}">
                <a16:creationId xmlns:a16="http://schemas.microsoft.com/office/drawing/2014/main" id="{3BFC2470-342B-E1D6-9B11-89271D7EF099}"/>
              </a:ext>
            </a:extLst>
          </p:cNvPr>
          <p:cNvPicPr>
            <a:picLocks noChangeAspect="1"/>
          </p:cNvPicPr>
          <p:nvPr/>
        </p:nvPicPr>
        <p:blipFill>
          <a:blip r:embed="rId5"/>
          <a:stretch>
            <a:fillRect/>
          </a:stretch>
        </p:blipFill>
        <p:spPr>
          <a:xfrm>
            <a:off x="7542369" y="4417432"/>
            <a:ext cx="1611407" cy="1528614"/>
          </a:xfrm>
          <a:prstGeom prst="rect">
            <a:avLst/>
          </a:prstGeom>
        </p:spPr>
      </p:pic>
      <p:sp>
        <p:nvSpPr>
          <p:cNvPr id="85" name="Rectangle 84">
            <a:extLst>
              <a:ext uri="{FF2B5EF4-FFF2-40B4-BE49-F238E27FC236}">
                <a16:creationId xmlns:a16="http://schemas.microsoft.com/office/drawing/2014/main" id="{C2CECC45-8418-BAA2-796E-A69F0D9F2813}"/>
              </a:ext>
            </a:extLst>
          </p:cNvPr>
          <p:cNvSpPr/>
          <p:nvPr/>
        </p:nvSpPr>
        <p:spPr>
          <a:xfrm>
            <a:off x="275739" y="4370342"/>
            <a:ext cx="2592031" cy="1538883"/>
          </a:xfrm>
          <a:prstGeom prst="rect">
            <a:avLst/>
          </a:prstGeom>
        </p:spPr>
        <p:txBody>
          <a:bodyPr wrap="square" lIns="0" tIns="0" rIns="0" bIns="0" anchor="t">
            <a:spAutoFit/>
          </a:bodyPr>
          <a:lstStyle/>
          <a:p>
            <a:pPr algn="r"/>
            <a:r>
              <a:rPr lang="en-US" b="1" dirty="0">
                <a:solidFill>
                  <a:srgbClr val="002060"/>
                </a:solidFill>
                <a:latin typeface="Cambria" panose="02040503050406030204" pitchFamily="18" charset="0"/>
                <a:cs typeface="Segoe UI"/>
              </a:rPr>
              <a:t>Diversity in the company</a:t>
            </a:r>
            <a:endParaRPr lang="en-US" dirty="0">
              <a:solidFill>
                <a:srgbClr val="002060"/>
              </a:solidFill>
              <a:latin typeface="Cambria" panose="02040503050406030204" pitchFamily="18" charset="0"/>
              <a:cs typeface="Segoe UI"/>
            </a:endParaRPr>
          </a:p>
          <a:p>
            <a:pPr algn="r"/>
            <a:r>
              <a:rPr lang="en-US" sz="1600" dirty="0">
                <a:solidFill>
                  <a:srgbClr val="002060"/>
                </a:solidFill>
                <a:cs typeface="Segoe UI"/>
              </a:rPr>
              <a:t>Does the company promote diversity and inclusion?</a:t>
            </a:r>
          </a:p>
          <a:p>
            <a:pPr algn="r"/>
            <a:r>
              <a:rPr lang="en-US" sz="1600" dirty="0">
                <a:solidFill>
                  <a:srgbClr val="002060"/>
                </a:solidFill>
                <a:cs typeface="Segoe UI"/>
              </a:rPr>
              <a:t>Are all employees treated fairly?</a:t>
            </a:r>
            <a:endParaRPr lang="en-US" sz="1600" dirty="0">
              <a:solidFill>
                <a:srgbClr val="002060"/>
              </a:solidFill>
              <a:cs typeface="Segoe UI" panose="020B0502040204020203" pitchFamily="34" charset="0"/>
            </a:endParaRPr>
          </a:p>
        </p:txBody>
      </p:sp>
    </p:spTree>
    <p:extLst>
      <p:ext uri="{BB962C8B-B14F-4D97-AF65-F5344CB8AC3E}">
        <p14:creationId xmlns:p14="http://schemas.microsoft.com/office/powerpoint/2010/main" val="3894736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888997" y="343336"/>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kern="1200" dirty="0">
                <a:solidFill>
                  <a:srgbClr val="FFFFFF"/>
                </a:solidFill>
                <a:latin typeface="Cambria" panose="02040503050406030204" pitchFamily="18" charset="0"/>
                <a:ea typeface="+mj-ea"/>
                <a:cs typeface="+mj-cs"/>
              </a:rPr>
              <a:t>METHODOLOGY</a:t>
            </a: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grpSp>
        <p:nvGrpSpPr>
          <p:cNvPr id="5" name="Group 4">
            <a:extLst>
              <a:ext uri="{FF2B5EF4-FFF2-40B4-BE49-F238E27FC236}">
                <a16:creationId xmlns:a16="http://schemas.microsoft.com/office/drawing/2014/main" id="{74CC44F3-09C3-A24E-96B8-20F9D87A145D}"/>
              </a:ext>
            </a:extLst>
          </p:cNvPr>
          <p:cNvGrpSpPr/>
          <p:nvPr/>
        </p:nvGrpSpPr>
        <p:grpSpPr>
          <a:xfrm>
            <a:off x="446864" y="2184657"/>
            <a:ext cx="2540000" cy="3289043"/>
            <a:chOff x="1003300" y="1745573"/>
            <a:chExt cx="2540000" cy="3289043"/>
          </a:xfrm>
        </p:grpSpPr>
        <p:sp>
          <p:nvSpPr>
            <p:cNvPr id="3" name="Rectangle 2">
              <a:extLst>
                <a:ext uri="{FF2B5EF4-FFF2-40B4-BE49-F238E27FC236}">
                  <a16:creationId xmlns:a16="http://schemas.microsoft.com/office/drawing/2014/main" id="{47A3BF02-6AA4-C549-989C-2EA71E6D8A4E}"/>
                </a:ext>
              </a:extLst>
            </p:cNvPr>
            <p:cNvSpPr/>
            <p:nvPr/>
          </p:nvSpPr>
          <p:spPr>
            <a:xfrm>
              <a:off x="1003300" y="3161809"/>
              <a:ext cx="2540000" cy="18728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ct val="100000"/>
                </a:lnSpc>
                <a:spcAft>
                  <a:spcPts val="600"/>
                </a:spcAft>
                <a:buFont typeface="Wingdings" pitchFamily="2" charset="2"/>
                <a:buChar char="q"/>
              </a:pPr>
              <a:r>
                <a:rPr lang="en-US" dirty="0">
                  <a:solidFill>
                    <a:srgbClr val="002060"/>
                  </a:solidFill>
                </a:rPr>
                <a:t>Real World Fake Data is a community project initiative by Mark </a:t>
              </a:r>
              <a:r>
                <a:rPr lang="en-US" dirty="0" err="1">
                  <a:solidFill>
                    <a:srgbClr val="002060"/>
                  </a:solidFill>
                </a:rPr>
                <a:t>Bradbourne</a:t>
              </a:r>
              <a:endParaRPr lang="en-US" dirty="0">
                <a:solidFill>
                  <a:srgbClr val="002060"/>
                </a:solidFill>
              </a:endParaRPr>
            </a:p>
            <a:p>
              <a:pPr marL="285750" lvl="0" indent="-285750">
                <a:lnSpc>
                  <a:spcPct val="100000"/>
                </a:lnSpc>
                <a:spcAft>
                  <a:spcPts val="600"/>
                </a:spcAft>
                <a:buFont typeface="Wingdings" pitchFamily="2" charset="2"/>
                <a:buChar char="q"/>
              </a:pPr>
              <a:r>
                <a:rPr lang="en-US" dirty="0">
                  <a:solidFill>
                    <a:srgbClr val="002060"/>
                  </a:solidFill>
                </a:rPr>
                <a:t>HR data is sourced in .csv format</a:t>
              </a:r>
            </a:p>
          </p:txBody>
        </p:sp>
        <p:sp>
          <p:nvSpPr>
            <p:cNvPr id="10" name="Rectangle 9" descr="Group">
              <a:extLst>
                <a:ext uri="{FF2B5EF4-FFF2-40B4-BE49-F238E27FC236}">
                  <a16:creationId xmlns:a16="http://schemas.microsoft.com/office/drawing/2014/main" id="{4379742F-4137-D346-A3C2-51366331A732}"/>
                </a:ext>
              </a:extLst>
            </p:cNvPr>
            <p:cNvSpPr/>
            <p:nvPr/>
          </p:nvSpPr>
          <p:spPr>
            <a:xfrm>
              <a:off x="1851003" y="1745573"/>
              <a:ext cx="844593" cy="844593"/>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Rectangle 11">
              <a:extLst>
                <a:ext uri="{FF2B5EF4-FFF2-40B4-BE49-F238E27FC236}">
                  <a16:creationId xmlns:a16="http://schemas.microsoft.com/office/drawing/2014/main" id="{EA949EE7-5B39-CF44-943C-F57D0012E70D}"/>
                </a:ext>
              </a:extLst>
            </p:cNvPr>
            <p:cNvSpPr/>
            <p:nvPr/>
          </p:nvSpPr>
          <p:spPr>
            <a:xfrm>
              <a:off x="1003300" y="2628638"/>
              <a:ext cx="2540000" cy="533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defRPr b="1"/>
              </a:pPr>
              <a:r>
                <a:rPr lang="en-US" dirty="0">
                  <a:solidFill>
                    <a:srgbClr val="002060"/>
                  </a:solidFill>
                  <a:latin typeface="Cambria" panose="02040503050406030204" pitchFamily="18" charset="0"/>
                </a:rPr>
                <a:t>DATA COLLECTION</a:t>
              </a:r>
            </a:p>
          </p:txBody>
        </p:sp>
      </p:grpSp>
      <p:grpSp>
        <p:nvGrpSpPr>
          <p:cNvPr id="7" name="Group 6">
            <a:extLst>
              <a:ext uri="{FF2B5EF4-FFF2-40B4-BE49-F238E27FC236}">
                <a16:creationId xmlns:a16="http://schemas.microsoft.com/office/drawing/2014/main" id="{B52FAF3C-30DC-6C4D-A2D6-C6A0504E7355}"/>
              </a:ext>
            </a:extLst>
          </p:cNvPr>
          <p:cNvGrpSpPr/>
          <p:nvPr/>
        </p:nvGrpSpPr>
        <p:grpSpPr>
          <a:xfrm>
            <a:off x="3231360" y="2195384"/>
            <a:ext cx="2540000" cy="3278316"/>
            <a:chOff x="3975381" y="2169984"/>
            <a:chExt cx="2540000" cy="3278316"/>
          </a:xfrm>
        </p:grpSpPr>
        <p:sp>
          <p:nvSpPr>
            <p:cNvPr id="18" name="Rectangle 17">
              <a:extLst>
                <a:ext uri="{FF2B5EF4-FFF2-40B4-BE49-F238E27FC236}">
                  <a16:creationId xmlns:a16="http://schemas.microsoft.com/office/drawing/2014/main" id="{DEFD5FA8-9BAF-D24C-B32B-3AF46DA6B37A}"/>
                </a:ext>
              </a:extLst>
            </p:cNvPr>
            <p:cNvSpPr/>
            <p:nvPr/>
          </p:nvSpPr>
          <p:spPr>
            <a:xfrm>
              <a:off x="3975381" y="3566246"/>
              <a:ext cx="2540000" cy="18820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ct val="100000"/>
                </a:lnSpc>
                <a:spcAft>
                  <a:spcPts val="600"/>
                </a:spcAft>
                <a:buFont typeface="Wingdings" pitchFamily="2" charset="2"/>
                <a:buChar char="q"/>
              </a:pPr>
              <a:r>
                <a:rPr lang="en-US" dirty="0">
                  <a:solidFill>
                    <a:srgbClr val="002060"/>
                  </a:solidFill>
                </a:rPr>
                <a:t>Handling missing/NULL values</a:t>
              </a:r>
            </a:p>
            <a:p>
              <a:pPr marL="285750" lvl="0" indent="-285750">
                <a:lnSpc>
                  <a:spcPct val="100000"/>
                </a:lnSpc>
                <a:spcAft>
                  <a:spcPts val="600"/>
                </a:spcAft>
                <a:buFont typeface="Wingdings" pitchFamily="2" charset="2"/>
                <a:buChar char="q"/>
              </a:pPr>
              <a:r>
                <a:rPr lang="en-US" dirty="0">
                  <a:solidFill>
                    <a:srgbClr val="002060"/>
                  </a:solidFill>
                </a:rPr>
                <a:t>Removing outliers, if any</a:t>
              </a:r>
            </a:p>
            <a:p>
              <a:pPr marL="285750" lvl="0" indent="-285750">
                <a:lnSpc>
                  <a:spcPct val="100000"/>
                </a:lnSpc>
                <a:spcAft>
                  <a:spcPts val="600"/>
                </a:spcAft>
                <a:buFont typeface="Wingdings" pitchFamily="2" charset="2"/>
                <a:buChar char="q"/>
              </a:pPr>
              <a:r>
                <a:rPr lang="en-US" dirty="0">
                  <a:solidFill>
                    <a:srgbClr val="002060"/>
                  </a:solidFill>
                </a:rPr>
                <a:t>Reformatting the data</a:t>
              </a:r>
            </a:p>
          </p:txBody>
        </p:sp>
        <p:sp>
          <p:nvSpPr>
            <p:cNvPr id="20" name="Rectangle 19">
              <a:extLst>
                <a:ext uri="{FF2B5EF4-FFF2-40B4-BE49-F238E27FC236}">
                  <a16:creationId xmlns:a16="http://schemas.microsoft.com/office/drawing/2014/main" id="{251EB67C-5D28-0843-BF6A-07AAF430297B}"/>
                </a:ext>
              </a:extLst>
            </p:cNvPr>
            <p:cNvSpPr/>
            <p:nvPr/>
          </p:nvSpPr>
          <p:spPr>
            <a:xfrm>
              <a:off x="3975381" y="3033075"/>
              <a:ext cx="2540000" cy="533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defRPr b="1"/>
              </a:pPr>
              <a:r>
                <a:rPr lang="en-US" dirty="0">
                  <a:solidFill>
                    <a:srgbClr val="002060"/>
                  </a:solidFill>
                  <a:latin typeface="Cambria" panose="02040503050406030204" pitchFamily="18" charset="0"/>
                </a:rPr>
                <a:t>DATA CLEANING</a:t>
              </a:r>
            </a:p>
          </p:txBody>
        </p:sp>
        <p:sp>
          <p:nvSpPr>
            <p:cNvPr id="21" name="Rectangle 20" descr="Table">
              <a:extLst>
                <a:ext uri="{FF2B5EF4-FFF2-40B4-BE49-F238E27FC236}">
                  <a16:creationId xmlns:a16="http://schemas.microsoft.com/office/drawing/2014/main" id="{F3CEC5A2-F10F-DD48-9721-CCE08A7D8B84}"/>
                </a:ext>
              </a:extLst>
            </p:cNvPr>
            <p:cNvSpPr/>
            <p:nvPr/>
          </p:nvSpPr>
          <p:spPr>
            <a:xfrm>
              <a:off x="4823083" y="2169984"/>
              <a:ext cx="844593" cy="84459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grpSp>
      <p:grpSp>
        <p:nvGrpSpPr>
          <p:cNvPr id="8" name="Group 7">
            <a:extLst>
              <a:ext uri="{FF2B5EF4-FFF2-40B4-BE49-F238E27FC236}">
                <a16:creationId xmlns:a16="http://schemas.microsoft.com/office/drawing/2014/main" id="{7F2763B4-AADD-7248-A10C-7F1F65610062}"/>
              </a:ext>
            </a:extLst>
          </p:cNvPr>
          <p:cNvGrpSpPr/>
          <p:nvPr/>
        </p:nvGrpSpPr>
        <p:grpSpPr>
          <a:xfrm>
            <a:off x="6015856" y="2166501"/>
            <a:ext cx="2936358" cy="3307199"/>
            <a:chOff x="6858857" y="2141101"/>
            <a:chExt cx="2540000" cy="3307199"/>
          </a:xfrm>
        </p:grpSpPr>
        <p:sp>
          <p:nvSpPr>
            <p:cNvPr id="24" name="Rectangle 23">
              <a:extLst>
                <a:ext uri="{FF2B5EF4-FFF2-40B4-BE49-F238E27FC236}">
                  <a16:creationId xmlns:a16="http://schemas.microsoft.com/office/drawing/2014/main" id="{5C014BFD-8439-0949-9899-F33321AF3685}"/>
                </a:ext>
              </a:extLst>
            </p:cNvPr>
            <p:cNvSpPr/>
            <p:nvPr/>
          </p:nvSpPr>
          <p:spPr>
            <a:xfrm>
              <a:off x="6858857" y="3551331"/>
              <a:ext cx="2540000" cy="1896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ct val="100000"/>
                </a:lnSpc>
                <a:spcAft>
                  <a:spcPts val="600"/>
                </a:spcAft>
                <a:buFont typeface="Wingdings" pitchFamily="2" charset="2"/>
                <a:buChar char="q"/>
              </a:pPr>
              <a:r>
                <a:rPr lang="en-US" dirty="0">
                  <a:solidFill>
                    <a:srgbClr val="002060"/>
                  </a:solidFill>
                </a:rPr>
                <a:t>Transforming data into required format</a:t>
              </a:r>
            </a:p>
            <a:p>
              <a:pPr marL="285750" lvl="0" indent="-285750">
                <a:lnSpc>
                  <a:spcPct val="100000"/>
                </a:lnSpc>
                <a:spcAft>
                  <a:spcPts val="600"/>
                </a:spcAft>
                <a:buFont typeface="Wingdings" pitchFamily="2" charset="2"/>
                <a:buChar char="q"/>
              </a:pPr>
              <a:r>
                <a:rPr lang="en-US" dirty="0">
                  <a:solidFill>
                    <a:srgbClr val="002060"/>
                  </a:solidFill>
                </a:rPr>
                <a:t>Creating derived attributes</a:t>
              </a:r>
            </a:p>
            <a:p>
              <a:pPr marL="285750" lvl="0" indent="-285750">
                <a:lnSpc>
                  <a:spcPct val="100000"/>
                </a:lnSpc>
                <a:spcAft>
                  <a:spcPts val="600"/>
                </a:spcAft>
                <a:buFont typeface="Wingdings" pitchFamily="2" charset="2"/>
                <a:buChar char="q"/>
              </a:pPr>
              <a:r>
                <a:rPr lang="en-US" dirty="0">
                  <a:solidFill>
                    <a:srgbClr val="002060"/>
                  </a:solidFill>
                </a:rPr>
                <a:t>Bundling data into groups, bins and sets</a:t>
              </a:r>
            </a:p>
          </p:txBody>
        </p:sp>
        <p:sp>
          <p:nvSpPr>
            <p:cNvPr id="25" name="Rectangle 24">
              <a:extLst>
                <a:ext uri="{FF2B5EF4-FFF2-40B4-BE49-F238E27FC236}">
                  <a16:creationId xmlns:a16="http://schemas.microsoft.com/office/drawing/2014/main" id="{82078E78-64DB-AB42-BBEA-31C465FBF2AD}"/>
                </a:ext>
              </a:extLst>
            </p:cNvPr>
            <p:cNvSpPr/>
            <p:nvPr/>
          </p:nvSpPr>
          <p:spPr>
            <a:xfrm>
              <a:off x="6858857" y="3018160"/>
              <a:ext cx="2540000" cy="533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defRPr b="1"/>
              </a:pPr>
              <a:r>
                <a:rPr lang="en-US" dirty="0">
                  <a:solidFill>
                    <a:srgbClr val="002060"/>
                  </a:solidFill>
                  <a:latin typeface="Cambria" panose="02040503050406030204" pitchFamily="18" charset="0"/>
                </a:rPr>
                <a:t>DATA </a:t>
              </a:r>
            </a:p>
            <a:p>
              <a:pPr lvl="0" algn="ctr">
                <a:lnSpc>
                  <a:spcPct val="100000"/>
                </a:lnSpc>
                <a:defRPr b="1"/>
              </a:pPr>
              <a:r>
                <a:rPr lang="en-US" dirty="0">
                  <a:solidFill>
                    <a:srgbClr val="002060"/>
                  </a:solidFill>
                  <a:latin typeface="Cambria" panose="02040503050406030204" pitchFamily="18" charset="0"/>
                </a:rPr>
                <a:t>PRE-PROCESSING</a:t>
              </a:r>
            </a:p>
          </p:txBody>
        </p:sp>
        <p:sp>
          <p:nvSpPr>
            <p:cNvPr id="27" name="Rectangle 26" descr="Database">
              <a:extLst>
                <a:ext uri="{FF2B5EF4-FFF2-40B4-BE49-F238E27FC236}">
                  <a16:creationId xmlns:a16="http://schemas.microsoft.com/office/drawing/2014/main" id="{69372CA5-2E26-FE48-BBEB-B992F83FF27D}"/>
                </a:ext>
              </a:extLst>
            </p:cNvPr>
            <p:cNvSpPr/>
            <p:nvPr/>
          </p:nvSpPr>
          <p:spPr>
            <a:xfrm>
              <a:off x="7706561" y="2141101"/>
              <a:ext cx="730588" cy="84459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sp>
      </p:grpSp>
      <p:grpSp>
        <p:nvGrpSpPr>
          <p:cNvPr id="9" name="Group 8">
            <a:extLst>
              <a:ext uri="{FF2B5EF4-FFF2-40B4-BE49-F238E27FC236}">
                <a16:creationId xmlns:a16="http://schemas.microsoft.com/office/drawing/2014/main" id="{33D17847-4C6A-7948-8F52-555D91BCB083}"/>
              </a:ext>
            </a:extLst>
          </p:cNvPr>
          <p:cNvGrpSpPr/>
          <p:nvPr/>
        </p:nvGrpSpPr>
        <p:grpSpPr>
          <a:xfrm>
            <a:off x="9200507" y="2109085"/>
            <a:ext cx="2540000" cy="3364615"/>
            <a:chOff x="9187807" y="2109085"/>
            <a:chExt cx="2540000" cy="3364615"/>
          </a:xfrm>
        </p:grpSpPr>
        <p:sp>
          <p:nvSpPr>
            <p:cNvPr id="31" name="Rectangle 30">
              <a:extLst>
                <a:ext uri="{FF2B5EF4-FFF2-40B4-BE49-F238E27FC236}">
                  <a16:creationId xmlns:a16="http://schemas.microsoft.com/office/drawing/2014/main" id="{542A68B1-ADF8-2F46-8B57-A3C3156F43C3}"/>
                </a:ext>
              </a:extLst>
            </p:cNvPr>
            <p:cNvSpPr/>
            <p:nvPr/>
          </p:nvSpPr>
          <p:spPr>
            <a:xfrm>
              <a:off x="9187807" y="3576731"/>
              <a:ext cx="2540000" cy="18969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lnSpc>
                  <a:spcPct val="100000"/>
                </a:lnSpc>
                <a:spcAft>
                  <a:spcPts val="600"/>
                </a:spcAft>
                <a:buFont typeface="Wingdings" pitchFamily="2" charset="2"/>
                <a:buChar char="q"/>
              </a:pPr>
              <a:r>
                <a:rPr lang="en-US" dirty="0">
                  <a:solidFill>
                    <a:srgbClr val="002060"/>
                  </a:solidFill>
                </a:rPr>
                <a:t>Overview</a:t>
              </a:r>
            </a:p>
            <a:p>
              <a:pPr marL="285750" lvl="0" indent="-285750">
                <a:lnSpc>
                  <a:spcPct val="100000"/>
                </a:lnSpc>
                <a:spcAft>
                  <a:spcPts val="600"/>
                </a:spcAft>
                <a:buFont typeface="Wingdings" pitchFamily="2" charset="2"/>
                <a:buChar char="q"/>
              </a:pPr>
              <a:r>
                <a:rPr lang="en-US" dirty="0">
                  <a:solidFill>
                    <a:srgbClr val="002060"/>
                  </a:solidFill>
                </a:rPr>
                <a:t>Termination Analysis</a:t>
              </a:r>
            </a:p>
            <a:p>
              <a:pPr marL="285750" lvl="0" indent="-285750">
                <a:lnSpc>
                  <a:spcPct val="100000"/>
                </a:lnSpc>
                <a:spcAft>
                  <a:spcPts val="600"/>
                </a:spcAft>
                <a:buFont typeface="Wingdings" pitchFamily="2" charset="2"/>
                <a:buChar char="q"/>
              </a:pPr>
              <a:r>
                <a:rPr lang="en-US" dirty="0">
                  <a:solidFill>
                    <a:srgbClr val="002060"/>
                  </a:solidFill>
                </a:rPr>
                <a:t>Diversity Analysis</a:t>
              </a:r>
            </a:p>
            <a:p>
              <a:pPr marL="285750" lvl="0" indent="-285750">
                <a:lnSpc>
                  <a:spcPct val="100000"/>
                </a:lnSpc>
                <a:spcAft>
                  <a:spcPts val="600"/>
                </a:spcAft>
                <a:buFont typeface="Wingdings" pitchFamily="2" charset="2"/>
                <a:buChar char="q"/>
              </a:pPr>
              <a:r>
                <a:rPr lang="en-US" dirty="0">
                  <a:solidFill>
                    <a:srgbClr val="002060"/>
                  </a:solidFill>
                </a:rPr>
                <a:t>Employee Info</a:t>
              </a:r>
            </a:p>
          </p:txBody>
        </p:sp>
        <p:sp>
          <p:nvSpPr>
            <p:cNvPr id="33" name="Rectangle 32">
              <a:extLst>
                <a:ext uri="{FF2B5EF4-FFF2-40B4-BE49-F238E27FC236}">
                  <a16:creationId xmlns:a16="http://schemas.microsoft.com/office/drawing/2014/main" id="{E4F3DD0A-BEA9-2242-A7F6-BD3AF80E3362}"/>
                </a:ext>
              </a:extLst>
            </p:cNvPr>
            <p:cNvSpPr/>
            <p:nvPr/>
          </p:nvSpPr>
          <p:spPr>
            <a:xfrm>
              <a:off x="9187807" y="3043560"/>
              <a:ext cx="2540000" cy="533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lnSpc>
                  <a:spcPct val="100000"/>
                </a:lnSpc>
                <a:defRPr b="1"/>
              </a:pPr>
              <a:r>
                <a:rPr lang="en-US" dirty="0">
                  <a:solidFill>
                    <a:srgbClr val="002060"/>
                  </a:solidFill>
                  <a:latin typeface="Cambria" panose="02040503050406030204" pitchFamily="18" charset="0"/>
                </a:rPr>
                <a:t>DATA VISUALIZATION</a:t>
              </a:r>
            </a:p>
          </p:txBody>
        </p:sp>
        <p:sp>
          <p:nvSpPr>
            <p:cNvPr id="36" name="Rectangle 35" descr="Upward trend">
              <a:extLst>
                <a:ext uri="{FF2B5EF4-FFF2-40B4-BE49-F238E27FC236}">
                  <a16:creationId xmlns:a16="http://schemas.microsoft.com/office/drawing/2014/main" id="{9229D95C-126B-2643-AA17-C81C6CD79BB5}"/>
                </a:ext>
              </a:extLst>
            </p:cNvPr>
            <p:cNvSpPr/>
            <p:nvPr/>
          </p:nvSpPr>
          <p:spPr>
            <a:xfrm>
              <a:off x="9965876" y="2109085"/>
              <a:ext cx="844593" cy="844593"/>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sp>
      </p:grpSp>
    </p:spTree>
    <p:extLst>
      <p:ext uri="{BB962C8B-B14F-4D97-AF65-F5344CB8AC3E}">
        <p14:creationId xmlns:p14="http://schemas.microsoft.com/office/powerpoint/2010/main" val="1557602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49112"/>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DATA COLLECTION</a:t>
            </a:r>
            <a:endParaRPr lang="en-US" sz="4000" b="1" kern="1200" dirty="0">
              <a:solidFill>
                <a:srgbClr val="FFFFFF"/>
              </a:solidFill>
              <a:latin typeface="Cambria" panose="02040503050406030204" pitchFamily="18" charset="0"/>
              <a:ea typeface="+mj-ea"/>
              <a:cs typeface="+mj-cs"/>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grpSp>
        <p:nvGrpSpPr>
          <p:cNvPr id="4" name="Group 3">
            <a:extLst>
              <a:ext uri="{FF2B5EF4-FFF2-40B4-BE49-F238E27FC236}">
                <a16:creationId xmlns:a16="http://schemas.microsoft.com/office/drawing/2014/main" id="{8C7500F9-719B-AA4E-B027-EC454D7B15E7}"/>
              </a:ext>
            </a:extLst>
          </p:cNvPr>
          <p:cNvGrpSpPr/>
          <p:nvPr/>
        </p:nvGrpSpPr>
        <p:grpSpPr>
          <a:xfrm>
            <a:off x="990600" y="2062628"/>
            <a:ext cx="10058400" cy="1930400"/>
            <a:chOff x="990600" y="1816100"/>
            <a:chExt cx="10058400" cy="1930400"/>
          </a:xfrm>
        </p:grpSpPr>
        <p:sp>
          <p:nvSpPr>
            <p:cNvPr id="2" name="Rectangle 1">
              <a:extLst>
                <a:ext uri="{FF2B5EF4-FFF2-40B4-BE49-F238E27FC236}">
                  <a16:creationId xmlns:a16="http://schemas.microsoft.com/office/drawing/2014/main" id="{EC11B60B-0FE5-6A4A-988C-87662C27A86D}"/>
                </a:ext>
              </a:extLst>
            </p:cNvPr>
            <p:cNvSpPr/>
            <p:nvPr/>
          </p:nvSpPr>
          <p:spPr>
            <a:xfrm>
              <a:off x="2565400" y="1816100"/>
              <a:ext cx="8483600" cy="193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73075" lvl="0" indent="-285750">
                <a:spcAft>
                  <a:spcPts val="600"/>
                </a:spcAft>
                <a:buFont typeface="Wingdings" pitchFamily="2" charset="2"/>
                <a:buChar char="q"/>
              </a:pPr>
              <a:r>
                <a:rPr lang="en-US" dirty="0">
                  <a:solidFill>
                    <a:srgbClr val="002060"/>
                  </a:solidFill>
                </a:rPr>
                <a:t>Real World Fake Data (RWDF) is a community project initiative by Mark </a:t>
              </a:r>
              <a:r>
                <a:rPr lang="en-US" dirty="0" err="1">
                  <a:solidFill>
                    <a:srgbClr val="002060"/>
                  </a:solidFill>
                </a:rPr>
                <a:t>Bradbourne</a:t>
              </a:r>
              <a:endParaRPr lang="en-US" dirty="0">
                <a:solidFill>
                  <a:srgbClr val="002060"/>
                </a:solidFill>
              </a:endParaRPr>
            </a:p>
            <a:p>
              <a:pPr marL="473075" lvl="0" indent="-285750">
                <a:spcAft>
                  <a:spcPts val="600"/>
                </a:spcAft>
                <a:buFont typeface="Wingdings" pitchFamily="2" charset="2"/>
                <a:buChar char="q"/>
              </a:pPr>
              <a:r>
                <a:rPr lang="en-US" dirty="0">
                  <a:solidFill>
                    <a:srgbClr val="002060"/>
                  </a:solidFill>
                </a:rPr>
                <a:t>RWDF is typically used to create reusable corporate level business dashboards using tableau</a:t>
              </a:r>
            </a:p>
            <a:p>
              <a:pPr marL="473075" lvl="0" indent="-285750">
                <a:spcAft>
                  <a:spcPts val="600"/>
                </a:spcAft>
                <a:buFont typeface="Wingdings" pitchFamily="2" charset="2"/>
                <a:buChar char="q"/>
              </a:pPr>
              <a:r>
                <a:rPr lang="en-US" dirty="0">
                  <a:solidFill>
                    <a:srgbClr val="002060"/>
                  </a:solidFill>
                </a:rPr>
                <a:t>The data is openly available and can be downloaded in .csv format</a:t>
              </a:r>
            </a:p>
          </p:txBody>
        </p:sp>
        <p:sp>
          <p:nvSpPr>
            <p:cNvPr id="3" name="Rectangle 2">
              <a:extLst>
                <a:ext uri="{FF2B5EF4-FFF2-40B4-BE49-F238E27FC236}">
                  <a16:creationId xmlns:a16="http://schemas.microsoft.com/office/drawing/2014/main" id="{99D59DD6-8659-E14E-95B4-C842C113D609}"/>
                </a:ext>
              </a:extLst>
            </p:cNvPr>
            <p:cNvSpPr/>
            <p:nvPr/>
          </p:nvSpPr>
          <p:spPr>
            <a:xfrm>
              <a:off x="990600" y="1816100"/>
              <a:ext cx="1574800" cy="1930400"/>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latin typeface="Cambria" panose="02040503050406030204" pitchFamily="18" charset="0"/>
                </a:rPr>
                <a:t>DATA SOURCE</a:t>
              </a:r>
            </a:p>
          </p:txBody>
        </p:sp>
      </p:grpSp>
      <p:grpSp>
        <p:nvGrpSpPr>
          <p:cNvPr id="14" name="Group 13">
            <a:extLst>
              <a:ext uri="{FF2B5EF4-FFF2-40B4-BE49-F238E27FC236}">
                <a16:creationId xmlns:a16="http://schemas.microsoft.com/office/drawing/2014/main" id="{A0B95208-78CF-B940-93FE-6C382AB2122A}"/>
              </a:ext>
            </a:extLst>
          </p:cNvPr>
          <p:cNvGrpSpPr/>
          <p:nvPr/>
        </p:nvGrpSpPr>
        <p:grpSpPr>
          <a:xfrm>
            <a:off x="990600" y="4440435"/>
            <a:ext cx="10058400" cy="1930400"/>
            <a:chOff x="990600" y="1816100"/>
            <a:chExt cx="10058400" cy="1930400"/>
          </a:xfrm>
        </p:grpSpPr>
        <p:sp>
          <p:nvSpPr>
            <p:cNvPr id="16" name="Rectangle 15">
              <a:extLst>
                <a:ext uri="{FF2B5EF4-FFF2-40B4-BE49-F238E27FC236}">
                  <a16:creationId xmlns:a16="http://schemas.microsoft.com/office/drawing/2014/main" id="{1AE265F6-B4BF-CA44-B3A6-1358830F579E}"/>
                </a:ext>
              </a:extLst>
            </p:cNvPr>
            <p:cNvSpPr/>
            <p:nvPr/>
          </p:nvSpPr>
          <p:spPr>
            <a:xfrm>
              <a:off x="2565400" y="1816100"/>
              <a:ext cx="8483600" cy="193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73075" lvl="0" indent="-285750">
                <a:buFont typeface="Wingdings" pitchFamily="2" charset="2"/>
                <a:buChar char="q"/>
              </a:pPr>
              <a:r>
                <a:rPr lang="en-US" dirty="0">
                  <a:solidFill>
                    <a:srgbClr val="002060"/>
                  </a:solidFill>
                </a:rPr>
                <a:t>22,438 Employee records with 13 attributes </a:t>
              </a:r>
            </a:p>
            <a:p>
              <a:pPr marL="473075" lvl="0" indent="-285750">
                <a:buFont typeface="Wingdings" pitchFamily="2" charset="2"/>
                <a:buChar char="q"/>
              </a:pPr>
              <a:r>
                <a:rPr lang="en-US" dirty="0">
                  <a:solidFill>
                    <a:srgbClr val="002060"/>
                  </a:solidFill>
                </a:rPr>
                <a:t>Includes Name, D.O.B, Gender, Department, Job Title, Location, Race, Hire Date and Termination Date</a:t>
              </a:r>
            </a:p>
            <a:p>
              <a:pPr marL="473075" lvl="0" indent="-285750">
                <a:buFont typeface="Wingdings" pitchFamily="2" charset="2"/>
                <a:buChar char="q"/>
              </a:pPr>
              <a:r>
                <a:rPr lang="en-US" dirty="0">
                  <a:solidFill>
                    <a:srgbClr val="002060"/>
                  </a:solidFill>
                </a:rPr>
                <a:t>RWFD includes 13 Departments with 185 distinct job positions</a:t>
              </a:r>
            </a:p>
          </p:txBody>
        </p:sp>
        <p:sp>
          <p:nvSpPr>
            <p:cNvPr id="18" name="Rectangle 17">
              <a:extLst>
                <a:ext uri="{FF2B5EF4-FFF2-40B4-BE49-F238E27FC236}">
                  <a16:creationId xmlns:a16="http://schemas.microsoft.com/office/drawing/2014/main" id="{C9558763-3FA2-3C4C-9836-AB46F9402068}"/>
                </a:ext>
              </a:extLst>
            </p:cNvPr>
            <p:cNvSpPr/>
            <p:nvPr/>
          </p:nvSpPr>
          <p:spPr>
            <a:xfrm>
              <a:off x="990600" y="1816100"/>
              <a:ext cx="1574800" cy="1930400"/>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latin typeface="Cambria" panose="02040503050406030204" pitchFamily="18" charset="0"/>
                </a:rPr>
                <a:t>QUICK STATS</a:t>
              </a:r>
            </a:p>
          </p:txBody>
        </p:sp>
      </p:grpSp>
    </p:spTree>
    <p:extLst>
      <p:ext uri="{BB962C8B-B14F-4D97-AF65-F5344CB8AC3E}">
        <p14:creationId xmlns:p14="http://schemas.microsoft.com/office/powerpoint/2010/main" val="3645077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1032131" y="363528"/>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DATA CLEANING</a:t>
            </a:r>
            <a:endParaRPr lang="en-US" sz="4000" b="1" kern="1200" dirty="0">
              <a:solidFill>
                <a:srgbClr val="FFFFFF"/>
              </a:solidFill>
              <a:latin typeface="Cambria" panose="02040503050406030204" pitchFamily="18" charset="0"/>
              <a:ea typeface="+mj-ea"/>
              <a:cs typeface="+mj-cs"/>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pic>
        <p:nvPicPr>
          <p:cNvPr id="4" name="Picture 4" descr="Table&#10;&#10;Description automatically generated">
            <a:extLst>
              <a:ext uri="{FF2B5EF4-FFF2-40B4-BE49-F238E27FC236}">
                <a16:creationId xmlns:a16="http://schemas.microsoft.com/office/drawing/2014/main" id="{739F8999-9C87-C6C3-49AC-D7A639E898AC}"/>
              </a:ext>
            </a:extLst>
          </p:cNvPr>
          <p:cNvPicPr>
            <a:picLocks noChangeAspect="1"/>
          </p:cNvPicPr>
          <p:nvPr/>
        </p:nvPicPr>
        <p:blipFill>
          <a:blip r:embed="rId3"/>
          <a:stretch>
            <a:fillRect/>
          </a:stretch>
        </p:blipFill>
        <p:spPr>
          <a:xfrm>
            <a:off x="1903770" y="1725293"/>
            <a:ext cx="3095369" cy="2838092"/>
          </a:xfrm>
          <a:prstGeom prst="rect">
            <a:avLst/>
          </a:prstGeom>
          <a:solidFill>
            <a:srgbClr val="FFFFFF">
              <a:shade val="85000"/>
            </a:srgbClr>
          </a:solidFill>
          <a:ln w="3175" cap="sq">
            <a:solidFill>
              <a:srgbClr val="1C2E4E"/>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5">
            <a:extLst>
              <a:ext uri="{FF2B5EF4-FFF2-40B4-BE49-F238E27FC236}">
                <a16:creationId xmlns:a16="http://schemas.microsoft.com/office/drawing/2014/main" id="{A0C66DB3-A383-ADE8-4A19-8D24AF9BEAE6}"/>
              </a:ext>
            </a:extLst>
          </p:cNvPr>
          <p:cNvPicPr>
            <a:picLocks noChangeAspect="1"/>
          </p:cNvPicPr>
          <p:nvPr/>
        </p:nvPicPr>
        <p:blipFill>
          <a:blip r:embed="rId4"/>
          <a:stretch>
            <a:fillRect/>
          </a:stretch>
        </p:blipFill>
        <p:spPr>
          <a:xfrm>
            <a:off x="6236977" y="4479878"/>
            <a:ext cx="4717185" cy="2113622"/>
          </a:xfrm>
          <a:prstGeom prst="rect">
            <a:avLst/>
          </a:prstGeom>
          <a:solidFill>
            <a:srgbClr val="FFFFFF">
              <a:shade val="85000"/>
            </a:srgbClr>
          </a:solidFill>
          <a:ln w="3175" cap="sq">
            <a:solidFill>
              <a:srgbClr val="1C2E4E"/>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Rectangle 15">
            <a:extLst>
              <a:ext uri="{FF2B5EF4-FFF2-40B4-BE49-F238E27FC236}">
                <a16:creationId xmlns:a16="http://schemas.microsoft.com/office/drawing/2014/main" id="{39B8B680-4974-41F2-EDAD-3EF65781918E}"/>
              </a:ext>
            </a:extLst>
          </p:cNvPr>
          <p:cNvSpPr/>
          <p:nvPr/>
        </p:nvSpPr>
        <p:spPr>
          <a:xfrm>
            <a:off x="4700104" y="1844101"/>
            <a:ext cx="4994598" cy="2490995"/>
          </a:xfrm>
          <a:prstGeom prst="rect">
            <a:avLst/>
          </a:prstGeom>
        </p:spPr>
        <p:txBody>
          <a:bodyPr wrap="square" lIns="0" tIns="0" rIns="0" bIns="0" anchor="t">
            <a:noAutofit/>
          </a:bodyPr>
          <a:lstStyle/>
          <a:p>
            <a:pPr marL="285750" indent="-285750">
              <a:lnSpc>
                <a:spcPct val="90000"/>
              </a:lnSpc>
              <a:spcAft>
                <a:spcPts val="1200"/>
              </a:spcAft>
              <a:buFont typeface="Wingdings" pitchFamily="2" charset="2"/>
              <a:buChar char="q"/>
            </a:pPr>
            <a:endParaRPr lang="en-US" sz="1600" dirty="0">
              <a:solidFill>
                <a:srgbClr val="002060"/>
              </a:solidFill>
              <a:latin typeface="Calibri Light"/>
              <a:cs typeface="Segoe UI"/>
            </a:endParaRPr>
          </a:p>
        </p:txBody>
      </p:sp>
      <p:sp>
        <p:nvSpPr>
          <p:cNvPr id="12" name="Rectangle 11">
            <a:extLst>
              <a:ext uri="{FF2B5EF4-FFF2-40B4-BE49-F238E27FC236}">
                <a16:creationId xmlns:a16="http://schemas.microsoft.com/office/drawing/2014/main" id="{3D1A8D61-4C0D-C081-7FB7-B7727FFB2A88}"/>
              </a:ext>
            </a:extLst>
          </p:cNvPr>
          <p:cNvSpPr/>
          <p:nvPr/>
        </p:nvSpPr>
        <p:spPr>
          <a:xfrm>
            <a:off x="994000" y="4803951"/>
            <a:ext cx="4994598" cy="1603735"/>
          </a:xfrm>
          <a:prstGeom prst="rect">
            <a:avLst/>
          </a:prstGeom>
        </p:spPr>
        <p:txBody>
          <a:bodyPr wrap="square" lIns="0" tIns="0" rIns="0" bIns="0" anchor="t">
            <a:noAutofit/>
          </a:bodyPr>
          <a:lstStyle/>
          <a:p>
            <a:pPr>
              <a:lnSpc>
                <a:spcPct val="90000"/>
              </a:lnSpc>
              <a:spcAft>
                <a:spcPts val="600"/>
              </a:spcAft>
            </a:pPr>
            <a:endParaRPr lang="en-US" sz="1600" dirty="0">
              <a:solidFill>
                <a:srgbClr val="002060"/>
              </a:solidFill>
              <a:latin typeface="Calibri Light"/>
              <a:cs typeface="Segoe UI"/>
            </a:endParaRPr>
          </a:p>
          <a:p>
            <a:pPr marL="285750" indent="-285750">
              <a:lnSpc>
                <a:spcPct val="90000"/>
              </a:lnSpc>
              <a:spcAft>
                <a:spcPts val="1200"/>
              </a:spcAft>
              <a:buFont typeface="Wingdings"/>
              <a:buChar char="q"/>
            </a:pPr>
            <a:r>
              <a:rPr lang="en-US" sz="1600" dirty="0">
                <a:solidFill>
                  <a:srgbClr val="002060"/>
                </a:solidFill>
                <a:latin typeface="Calibri Light"/>
                <a:cs typeface="Segoe UI"/>
              </a:rPr>
              <a:t>Outlier analysis was performed on all attributes, from which we found no significant outliers to be present</a:t>
            </a:r>
          </a:p>
          <a:p>
            <a:pPr marL="285750" indent="-285750">
              <a:lnSpc>
                <a:spcPct val="90000"/>
              </a:lnSpc>
              <a:spcAft>
                <a:spcPts val="1200"/>
              </a:spcAft>
              <a:buFont typeface="Wingdings"/>
              <a:buChar char="q"/>
            </a:pPr>
            <a:r>
              <a:rPr lang="en-US" sz="1600" dirty="0">
                <a:solidFill>
                  <a:srgbClr val="002060"/>
                </a:solidFill>
                <a:latin typeface="Calibri Light"/>
                <a:cs typeface="Segoe UI"/>
              </a:rPr>
              <a:t>For instance, the distribution of age groups in the company ranges from 20 to 60 years, with no outliers</a:t>
            </a:r>
          </a:p>
          <a:p>
            <a:pPr marL="285750" indent="-285750">
              <a:lnSpc>
                <a:spcPct val="90000"/>
              </a:lnSpc>
              <a:spcAft>
                <a:spcPts val="600"/>
              </a:spcAft>
              <a:buFont typeface="Wingdings"/>
              <a:buChar char="q"/>
            </a:pPr>
            <a:endParaRPr lang="en-US" sz="1600" dirty="0">
              <a:solidFill>
                <a:srgbClr val="002060"/>
              </a:solidFill>
              <a:latin typeface="Calibri Light"/>
              <a:cs typeface="Segoe UI"/>
            </a:endParaRPr>
          </a:p>
        </p:txBody>
      </p:sp>
      <p:sp>
        <p:nvSpPr>
          <p:cNvPr id="13" name="TextBox 12">
            <a:extLst>
              <a:ext uri="{FF2B5EF4-FFF2-40B4-BE49-F238E27FC236}">
                <a16:creationId xmlns:a16="http://schemas.microsoft.com/office/drawing/2014/main" id="{B7F4F97A-2CF9-A642-BCF4-4087BC42B8EF}"/>
              </a:ext>
            </a:extLst>
          </p:cNvPr>
          <p:cNvSpPr txBox="1"/>
          <p:nvPr/>
        </p:nvSpPr>
        <p:spPr>
          <a:xfrm>
            <a:off x="5988598" y="2233523"/>
            <a:ext cx="4954753" cy="1575816"/>
          </a:xfrm>
          <a:prstGeom prst="rect">
            <a:avLst/>
          </a:prstGeom>
          <a:noFill/>
        </p:spPr>
        <p:txBody>
          <a:bodyPr wrap="square">
            <a:spAutoFit/>
          </a:bodyPr>
          <a:lstStyle/>
          <a:p>
            <a:pPr marL="285750" indent="-285750">
              <a:lnSpc>
                <a:spcPct val="90000"/>
              </a:lnSpc>
              <a:spcAft>
                <a:spcPts val="1200"/>
              </a:spcAft>
              <a:buFont typeface="Wingdings" pitchFamily="2" charset="2"/>
              <a:buChar char="q"/>
            </a:pPr>
            <a:r>
              <a:rPr lang="en-US" sz="1600" dirty="0">
                <a:solidFill>
                  <a:srgbClr val="002060"/>
                </a:solidFill>
                <a:latin typeface="Calibri Light"/>
                <a:cs typeface="Segoe UI"/>
              </a:rPr>
              <a:t>The data had 224 NULL valued records, which were removed</a:t>
            </a:r>
          </a:p>
          <a:p>
            <a:pPr marL="285750" indent="-285750">
              <a:lnSpc>
                <a:spcPct val="90000"/>
              </a:lnSpc>
              <a:spcAft>
                <a:spcPts val="1200"/>
              </a:spcAft>
              <a:buFont typeface="Wingdings"/>
              <a:buChar char="q"/>
            </a:pPr>
            <a:r>
              <a:rPr lang="en-US" sz="1600" dirty="0">
                <a:solidFill>
                  <a:srgbClr val="002060"/>
                </a:solidFill>
                <a:latin typeface="Calibri Light"/>
                <a:cs typeface="Segoe UI"/>
              </a:rPr>
              <a:t>There were few Employees with a future termination date (could be contract workers or data anomalies). Since the reason behind this was unknown, those termination dates weren’t considered for analysis</a:t>
            </a:r>
          </a:p>
        </p:txBody>
      </p:sp>
    </p:spTree>
    <p:extLst>
      <p:ext uri="{BB962C8B-B14F-4D97-AF65-F5344CB8AC3E}">
        <p14:creationId xmlns:p14="http://schemas.microsoft.com/office/powerpoint/2010/main" val="35541698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5452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DATA PRE-PROCESSING</a:t>
            </a:r>
            <a:endParaRPr lang="en-US" sz="4000" b="1" dirty="0">
              <a:solidFill>
                <a:schemeClr val="bg1"/>
              </a:solidFill>
              <a:latin typeface="Cambria" panose="02040503050406030204" pitchFamily="18" charset="0"/>
              <a:cs typeface="Calibri Light"/>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sp>
        <p:nvSpPr>
          <p:cNvPr id="2" name="TextBox 1">
            <a:extLst>
              <a:ext uri="{FF2B5EF4-FFF2-40B4-BE49-F238E27FC236}">
                <a16:creationId xmlns:a16="http://schemas.microsoft.com/office/drawing/2014/main" id="{DB716812-D14F-4ABD-278B-C3BBF3E086D2}"/>
              </a:ext>
            </a:extLst>
          </p:cNvPr>
          <p:cNvSpPr txBox="1"/>
          <p:nvPr/>
        </p:nvSpPr>
        <p:spPr>
          <a:xfrm>
            <a:off x="4922655" y="1794429"/>
            <a:ext cx="25486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002060"/>
                </a:solidFill>
                <a:latin typeface="Cambria" panose="02040503050406030204" pitchFamily="18" charset="0"/>
                <a:cs typeface="Calibri Light"/>
              </a:rPr>
              <a:t>Derived Attributes</a:t>
            </a:r>
          </a:p>
        </p:txBody>
      </p:sp>
      <p:grpSp>
        <p:nvGrpSpPr>
          <p:cNvPr id="6" name="Group 5">
            <a:extLst>
              <a:ext uri="{FF2B5EF4-FFF2-40B4-BE49-F238E27FC236}">
                <a16:creationId xmlns:a16="http://schemas.microsoft.com/office/drawing/2014/main" id="{A03898A7-3CFA-4549-88B0-07CE30D49CF1}"/>
              </a:ext>
            </a:extLst>
          </p:cNvPr>
          <p:cNvGrpSpPr/>
          <p:nvPr/>
        </p:nvGrpSpPr>
        <p:grpSpPr>
          <a:xfrm>
            <a:off x="1092199" y="2546694"/>
            <a:ext cx="2548613" cy="1531070"/>
            <a:chOff x="1092200" y="2387412"/>
            <a:chExt cx="2044700" cy="1531070"/>
          </a:xfrm>
        </p:grpSpPr>
        <p:sp>
          <p:nvSpPr>
            <p:cNvPr id="4" name="Rectangle 3">
              <a:extLst>
                <a:ext uri="{FF2B5EF4-FFF2-40B4-BE49-F238E27FC236}">
                  <a16:creationId xmlns:a16="http://schemas.microsoft.com/office/drawing/2014/main" id="{C4F1657D-FC3F-8C45-8B85-B4751DECD07A}"/>
                </a:ext>
              </a:extLst>
            </p:cNvPr>
            <p:cNvSpPr/>
            <p:nvPr/>
          </p:nvSpPr>
          <p:spPr>
            <a:xfrm>
              <a:off x="1098551" y="2800882"/>
              <a:ext cx="2032000" cy="111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Calibri"/>
                </a:rPr>
                <a:t>Age of the Employee, calculated from Birthdate</a:t>
              </a:r>
            </a:p>
          </p:txBody>
        </p:sp>
        <p:sp>
          <p:nvSpPr>
            <p:cNvPr id="5" name="Rectangle 4">
              <a:extLst>
                <a:ext uri="{FF2B5EF4-FFF2-40B4-BE49-F238E27FC236}">
                  <a16:creationId xmlns:a16="http://schemas.microsoft.com/office/drawing/2014/main" id="{EBB4610A-E37F-BD40-9BC2-85754228090E}"/>
                </a:ext>
              </a:extLst>
            </p:cNvPr>
            <p:cNvSpPr/>
            <p:nvPr/>
          </p:nvSpPr>
          <p:spPr>
            <a:xfrm>
              <a:off x="1092200" y="2387412"/>
              <a:ext cx="2044700" cy="419288"/>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mbria" panose="02040503050406030204" pitchFamily="18" charset="0"/>
                </a:rPr>
                <a:t>Age</a:t>
              </a:r>
            </a:p>
          </p:txBody>
        </p:sp>
      </p:grpSp>
      <p:grpSp>
        <p:nvGrpSpPr>
          <p:cNvPr id="13" name="Group 12">
            <a:extLst>
              <a:ext uri="{FF2B5EF4-FFF2-40B4-BE49-F238E27FC236}">
                <a16:creationId xmlns:a16="http://schemas.microsoft.com/office/drawing/2014/main" id="{7AE99570-930D-484E-A448-DF6489F73E11}"/>
              </a:ext>
            </a:extLst>
          </p:cNvPr>
          <p:cNvGrpSpPr/>
          <p:nvPr/>
        </p:nvGrpSpPr>
        <p:grpSpPr>
          <a:xfrm>
            <a:off x="1123953" y="4491234"/>
            <a:ext cx="2528702" cy="1531070"/>
            <a:chOff x="1092200" y="2387412"/>
            <a:chExt cx="2044700" cy="1531070"/>
          </a:xfrm>
        </p:grpSpPr>
        <p:sp>
          <p:nvSpPr>
            <p:cNvPr id="14" name="Rectangle 13">
              <a:extLst>
                <a:ext uri="{FF2B5EF4-FFF2-40B4-BE49-F238E27FC236}">
                  <a16:creationId xmlns:a16="http://schemas.microsoft.com/office/drawing/2014/main" id="{6939BF8F-DC4D-2244-88BE-420E8707372F}"/>
                </a:ext>
              </a:extLst>
            </p:cNvPr>
            <p:cNvSpPr/>
            <p:nvPr/>
          </p:nvSpPr>
          <p:spPr>
            <a:xfrm>
              <a:off x="1098551" y="2800882"/>
              <a:ext cx="2032000" cy="111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Calibri"/>
                </a:rPr>
                <a:t>Age of the Employee as on Termination date for exited employees</a:t>
              </a:r>
            </a:p>
          </p:txBody>
        </p:sp>
        <p:sp>
          <p:nvSpPr>
            <p:cNvPr id="16" name="Rectangle 15">
              <a:extLst>
                <a:ext uri="{FF2B5EF4-FFF2-40B4-BE49-F238E27FC236}">
                  <a16:creationId xmlns:a16="http://schemas.microsoft.com/office/drawing/2014/main" id="{5946405E-B34D-F54E-8539-A48413C415F1}"/>
                </a:ext>
              </a:extLst>
            </p:cNvPr>
            <p:cNvSpPr/>
            <p:nvPr/>
          </p:nvSpPr>
          <p:spPr>
            <a:xfrm>
              <a:off x="1092200" y="2387412"/>
              <a:ext cx="2044700" cy="419288"/>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mbria" panose="02040503050406030204" pitchFamily="18" charset="0"/>
                  <a:cs typeface="Calibri"/>
                </a:rPr>
                <a:t>Age at Exit</a:t>
              </a:r>
              <a:endParaRPr lang="en-US" b="1" dirty="0">
                <a:solidFill>
                  <a:schemeClr val="bg1"/>
                </a:solidFill>
                <a:latin typeface="Cambria" panose="02040503050406030204" pitchFamily="18" charset="0"/>
              </a:endParaRPr>
            </a:p>
          </p:txBody>
        </p:sp>
      </p:grpSp>
      <p:grpSp>
        <p:nvGrpSpPr>
          <p:cNvPr id="17" name="Group 16">
            <a:extLst>
              <a:ext uri="{FF2B5EF4-FFF2-40B4-BE49-F238E27FC236}">
                <a16:creationId xmlns:a16="http://schemas.microsoft.com/office/drawing/2014/main" id="{C178B368-8172-204F-9856-CD3F73019EBC}"/>
              </a:ext>
            </a:extLst>
          </p:cNvPr>
          <p:cNvGrpSpPr/>
          <p:nvPr/>
        </p:nvGrpSpPr>
        <p:grpSpPr>
          <a:xfrm>
            <a:off x="4828043" y="2527624"/>
            <a:ext cx="2548614" cy="1531070"/>
            <a:chOff x="1092200" y="2387412"/>
            <a:chExt cx="2044700" cy="1531070"/>
          </a:xfrm>
        </p:grpSpPr>
        <p:sp>
          <p:nvSpPr>
            <p:cNvPr id="18" name="Rectangle 17">
              <a:extLst>
                <a:ext uri="{FF2B5EF4-FFF2-40B4-BE49-F238E27FC236}">
                  <a16:creationId xmlns:a16="http://schemas.microsoft.com/office/drawing/2014/main" id="{A5326E0C-AC32-BE40-BF92-4B0BA038FA7B}"/>
                </a:ext>
              </a:extLst>
            </p:cNvPr>
            <p:cNvSpPr/>
            <p:nvPr/>
          </p:nvSpPr>
          <p:spPr>
            <a:xfrm>
              <a:off x="1098551" y="2800882"/>
              <a:ext cx="2032000" cy="111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Calibri"/>
                </a:rPr>
                <a:t>Years associated with the company, calculated from Hire and Termination date</a:t>
              </a:r>
            </a:p>
          </p:txBody>
        </p:sp>
        <p:sp>
          <p:nvSpPr>
            <p:cNvPr id="19" name="Rectangle 18">
              <a:extLst>
                <a:ext uri="{FF2B5EF4-FFF2-40B4-BE49-F238E27FC236}">
                  <a16:creationId xmlns:a16="http://schemas.microsoft.com/office/drawing/2014/main" id="{4A292532-01B9-0C47-A444-6E289478521C}"/>
                </a:ext>
              </a:extLst>
            </p:cNvPr>
            <p:cNvSpPr/>
            <p:nvPr/>
          </p:nvSpPr>
          <p:spPr>
            <a:xfrm>
              <a:off x="1092200" y="2387412"/>
              <a:ext cx="2044700" cy="419288"/>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mbria" panose="02040503050406030204" pitchFamily="18" charset="0"/>
                </a:rPr>
                <a:t>Tenure</a:t>
              </a:r>
            </a:p>
          </p:txBody>
        </p:sp>
      </p:grpSp>
      <p:grpSp>
        <p:nvGrpSpPr>
          <p:cNvPr id="20" name="Group 19">
            <a:extLst>
              <a:ext uri="{FF2B5EF4-FFF2-40B4-BE49-F238E27FC236}">
                <a16:creationId xmlns:a16="http://schemas.microsoft.com/office/drawing/2014/main" id="{0382BCD9-A581-5749-A496-1DAD24A0FFF3}"/>
              </a:ext>
            </a:extLst>
          </p:cNvPr>
          <p:cNvGrpSpPr/>
          <p:nvPr/>
        </p:nvGrpSpPr>
        <p:grpSpPr>
          <a:xfrm>
            <a:off x="4821693" y="4483100"/>
            <a:ext cx="2548614" cy="1531070"/>
            <a:chOff x="1092200" y="2387412"/>
            <a:chExt cx="2044700" cy="1531070"/>
          </a:xfrm>
        </p:grpSpPr>
        <p:sp>
          <p:nvSpPr>
            <p:cNvPr id="21" name="Rectangle 20">
              <a:extLst>
                <a:ext uri="{FF2B5EF4-FFF2-40B4-BE49-F238E27FC236}">
                  <a16:creationId xmlns:a16="http://schemas.microsoft.com/office/drawing/2014/main" id="{451E3A5C-8874-F54F-AD12-09CBC2332D3F}"/>
                </a:ext>
              </a:extLst>
            </p:cNvPr>
            <p:cNvSpPr/>
            <p:nvPr/>
          </p:nvSpPr>
          <p:spPr>
            <a:xfrm>
              <a:off x="1098551" y="2800882"/>
              <a:ext cx="2032000" cy="111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Calibri"/>
                </a:rPr>
                <a:t>Active Employees still work for the company, Inactive ones have exited</a:t>
              </a:r>
            </a:p>
          </p:txBody>
        </p:sp>
        <p:sp>
          <p:nvSpPr>
            <p:cNvPr id="22" name="Rectangle 21">
              <a:extLst>
                <a:ext uri="{FF2B5EF4-FFF2-40B4-BE49-F238E27FC236}">
                  <a16:creationId xmlns:a16="http://schemas.microsoft.com/office/drawing/2014/main" id="{5F0EDC75-4DC6-294C-B91B-7C41ADB6EBCF}"/>
                </a:ext>
              </a:extLst>
            </p:cNvPr>
            <p:cNvSpPr/>
            <p:nvPr/>
          </p:nvSpPr>
          <p:spPr>
            <a:xfrm>
              <a:off x="1092200" y="2387412"/>
              <a:ext cx="2044700" cy="419288"/>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mbria" panose="02040503050406030204" pitchFamily="18" charset="0"/>
                </a:rPr>
                <a:t>Employee Status</a:t>
              </a:r>
            </a:p>
          </p:txBody>
        </p:sp>
      </p:grpSp>
      <p:grpSp>
        <p:nvGrpSpPr>
          <p:cNvPr id="24" name="Group 23">
            <a:extLst>
              <a:ext uri="{FF2B5EF4-FFF2-40B4-BE49-F238E27FC236}">
                <a16:creationId xmlns:a16="http://schemas.microsoft.com/office/drawing/2014/main" id="{1E9D3296-4D62-3047-A3F3-9D360E6601D8}"/>
              </a:ext>
            </a:extLst>
          </p:cNvPr>
          <p:cNvGrpSpPr/>
          <p:nvPr/>
        </p:nvGrpSpPr>
        <p:grpSpPr>
          <a:xfrm>
            <a:off x="8304204" y="2506790"/>
            <a:ext cx="2548613" cy="1531070"/>
            <a:chOff x="1092200" y="2387412"/>
            <a:chExt cx="2044700" cy="1531070"/>
          </a:xfrm>
        </p:grpSpPr>
        <p:sp>
          <p:nvSpPr>
            <p:cNvPr id="25" name="Rectangle 24">
              <a:extLst>
                <a:ext uri="{FF2B5EF4-FFF2-40B4-BE49-F238E27FC236}">
                  <a16:creationId xmlns:a16="http://schemas.microsoft.com/office/drawing/2014/main" id="{BC32E6AF-EFF4-D547-8E01-7BC95DEF3319}"/>
                </a:ext>
              </a:extLst>
            </p:cNvPr>
            <p:cNvSpPr/>
            <p:nvPr/>
          </p:nvSpPr>
          <p:spPr>
            <a:xfrm>
              <a:off x="1098551" y="2800882"/>
              <a:ext cx="2032000" cy="111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Calibri"/>
                </a:rPr>
                <a:t>Percentage of Females in the company</a:t>
              </a:r>
            </a:p>
          </p:txBody>
        </p:sp>
        <p:sp>
          <p:nvSpPr>
            <p:cNvPr id="26" name="Rectangle 25">
              <a:extLst>
                <a:ext uri="{FF2B5EF4-FFF2-40B4-BE49-F238E27FC236}">
                  <a16:creationId xmlns:a16="http://schemas.microsoft.com/office/drawing/2014/main" id="{29D0BF6D-EC6F-3E42-BA7E-9D8F19A39657}"/>
                </a:ext>
              </a:extLst>
            </p:cNvPr>
            <p:cNvSpPr/>
            <p:nvPr/>
          </p:nvSpPr>
          <p:spPr>
            <a:xfrm>
              <a:off x="1092200" y="2387412"/>
              <a:ext cx="2044700" cy="419288"/>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mbria" panose="02040503050406030204" pitchFamily="18" charset="0"/>
                </a:rPr>
                <a:t>Gender Diversity % </a:t>
              </a:r>
            </a:p>
          </p:txBody>
        </p:sp>
      </p:grpSp>
      <p:grpSp>
        <p:nvGrpSpPr>
          <p:cNvPr id="27" name="Group 26">
            <a:extLst>
              <a:ext uri="{FF2B5EF4-FFF2-40B4-BE49-F238E27FC236}">
                <a16:creationId xmlns:a16="http://schemas.microsoft.com/office/drawing/2014/main" id="{13E74A48-FD6A-964B-9B48-D56F7C1E5068}"/>
              </a:ext>
            </a:extLst>
          </p:cNvPr>
          <p:cNvGrpSpPr/>
          <p:nvPr/>
        </p:nvGrpSpPr>
        <p:grpSpPr>
          <a:xfrm>
            <a:off x="8308185" y="4483100"/>
            <a:ext cx="2544631" cy="1531070"/>
            <a:chOff x="1092200" y="2387412"/>
            <a:chExt cx="2044700" cy="1531070"/>
          </a:xfrm>
        </p:grpSpPr>
        <p:sp>
          <p:nvSpPr>
            <p:cNvPr id="29" name="Rectangle 28">
              <a:extLst>
                <a:ext uri="{FF2B5EF4-FFF2-40B4-BE49-F238E27FC236}">
                  <a16:creationId xmlns:a16="http://schemas.microsoft.com/office/drawing/2014/main" id="{02387908-5B56-FF43-9907-DFECE4600444}"/>
                </a:ext>
              </a:extLst>
            </p:cNvPr>
            <p:cNvSpPr/>
            <p:nvPr/>
          </p:nvSpPr>
          <p:spPr>
            <a:xfrm>
              <a:off x="1098551" y="2800882"/>
              <a:ext cx="2032000" cy="111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Calibri"/>
                </a:rPr>
                <a:t>Percentage of People of Color in the company</a:t>
              </a:r>
            </a:p>
          </p:txBody>
        </p:sp>
        <p:sp>
          <p:nvSpPr>
            <p:cNvPr id="31" name="Rectangle 30">
              <a:extLst>
                <a:ext uri="{FF2B5EF4-FFF2-40B4-BE49-F238E27FC236}">
                  <a16:creationId xmlns:a16="http://schemas.microsoft.com/office/drawing/2014/main" id="{8E0AD53F-C150-874A-87FC-4AC404A03BF8}"/>
                </a:ext>
              </a:extLst>
            </p:cNvPr>
            <p:cNvSpPr/>
            <p:nvPr/>
          </p:nvSpPr>
          <p:spPr>
            <a:xfrm>
              <a:off x="1092200" y="2387412"/>
              <a:ext cx="2044700" cy="419288"/>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mbria" panose="02040503050406030204" pitchFamily="18" charset="0"/>
                </a:rPr>
                <a:t>Race Diversity % </a:t>
              </a:r>
            </a:p>
          </p:txBody>
        </p:sp>
      </p:grpSp>
      <p:sp>
        <p:nvSpPr>
          <p:cNvPr id="7" name="TextBox 6">
            <a:extLst>
              <a:ext uri="{FF2B5EF4-FFF2-40B4-BE49-F238E27FC236}">
                <a16:creationId xmlns:a16="http://schemas.microsoft.com/office/drawing/2014/main" id="{CFB2067B-E780-FD4E-AD6A-45F9C2F4A1DB}"/>
              </a:ext>
            </a:extLst>
          </p:cNvPr>
          <p:cNvSpPr txBox="1"/>
          <p:nvPr/>
        </p:nvSpPr>
        <p:spPr>
          <a:xfrm>
            <a:off x="13271500" y="2184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288011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458620E-7905-D56F-C096-CC4BAEB4C6BB}"/>
              </a:ext>
            </a:extLst>
          </p:cNvPr>
          <p:cNvSpPr txBox="1"/>
          <p:nvPr/>
        </p:nvSpPr>
        <p:spPr>
          <a:xfrm>
            <a:off x="990600" y="354525"/>
            <a:ext cx="10044023" cy="877729"/>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b="1" dirty="0">
                <a:solidFill>
                  <a:srgbClr val="FFFFFF"/>
                </a:solidFill>
                <a:latin typeface="Cambria" panose="02040503050406030204" pitchFamily="18" charset="0"/>
                <a:ea typeface="+mj-ea"/>
                <a:cs typeface="+mj-cs"/>
              </a:rPr>
              <a:t>DATA PRE-PROCESSING</a:t>
            </a:r>
            <a:endParaRPr lang="en-US" sz="4000" b="1" dirty="0">
              <a:solidFill>
                <a:schemeClr val="bg1"/>
              </a:solidFill>
              <a:latin typeface="Cambria" panose="02040503050406030204" pitchFamily="18" charset="0"/>
              <a:cs typeface="Calibri Light"/>
            </a:endParaRPr>
          </a:p>
        </p:txBody>
      </p:sp>
      <p:sp>
        <p:nvSpPr>
          <p:cNvPr id="15" name="Title 14" hidden="1">
            <a:extLst>
              <a:ext uri="{FF2B5EF4-FFF2-40B4-BE49-F238E27FC236}">
                <a16:creationId xmlns:a16="http://schemas.microsoft.com/office/drawing/2014/main" id="{1B710331-53CB-4E4F-A9D3-D1E190EEAEE4}"/>
              </a:ext>
            </a:extLst>
          </p:cNvPr>
          <p:cNvSpPr>
            <a:spLocks noGrp="1"/>
          </p:cNvSpPr>
          <p:nvPr>
            <p:ph type="title"/>
          </p:nvPr>
        </p:nvSpPr>
        <p:spPr/>
        <p:txBody>
          <a:bodyPr/>
          <a:lstStyle/>
          <a:p>
            <a:r>
              <a:rPr lang="en-US"/>
              <a:t>Human resources slide 2</a:t>
            </a:r>
          </a:p>
        </p:txBody>
      </p:sp>
      <p:sp>
        <p:nvSpPr>
          <p:cNvPr id="2" name="TextBox 1">
            <a:extLst>
              <a:ext uri="{FF2B5EF4-FFF2-40B4-BE49-F238E27FC236}">
                <a16:creationId xmlns:a16="http://schemas.microsoft.com/office/drawing/2014/main" id="{DB716812-D14F-4ABD-278B-C3BBF3E086D2}"/>
              </a:ext>
            </a:extLst>
          </p:cNvPr>
          <p:cNvSpPr txBox="1"/>
          <p:nvPr/>
        </p:nvSpPr>
        <p:spPr>
          <a:xfrm>
            <a:off x="4821456" y="1849913"/>
            <a:ext cx="2548614"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000" b="1" dirty="0">
                <a:solidFill>
                  <a:srgbClr val="002060"/>
                </a:solidFill>
                <a:latin typeface="Cambria" panose="02040503050406030204" pitchFamily="18" charset="0"/>
                <a:cs typeface="Calibri Light"/>
              </a:rPr>
              <a:t>Groups</a:t>
            </a:r>
          </a:p>
        </p:txBody>
      </p:sp>
      <p:grpSp>
        <p:nvGrpSpPr>
          <p:cNvPr id="6" name="Group 5">
            <a:extLst>
              <a:ext uri="{FF2B5EF4-FFF2-40B4-BE49-F238E27FC236}">
                <a16:creationId xmlns:a16="http://schemas.microsoft.com/office/drawing/2014/main" id="{A03898A7-3CFA-4549-88B0-07CE30D49CF1}"/>
              </a:ext>
            </a:extLst>
          </p:cNvPr>
          <p:cNvGrpSpPr/>
          <p:nvPr/>
        </p:nvGrpSpPr>
        <p:grpSpPr>
          <a:xfrm>
            <a:off x="2933699" y="2568235"/>
            <a:ext cx="2548613" cy="1531070"/>
            <a:chOff x="1092200" y="2387412"/>
            <a:chExt cx="2044700" cy="1531070"/>
          </a:xfrm>
        </p:grpSpPr>
        <p:sp>
          <p:nvSpPr>
            <p:cNvPr id="4" name="Rectangle 3">
              <a:extLst>
                <a:ext uri="{FF2B5EF4-FFF2-40B4-BE49-F238E27FC236}">
                  <a16:creationId xmlns:a16="http://schemas.microsoft.com/office/drawing/2014/main" id="{C4F1657D-FC3F-8C45-8B85-B4751DECD07A}"/>
                </a:ext>
              </a:extLst>
            </p:cNvPr>
            <p:cNvSpPr/>
            <p:nvPr/>
          </p:nvSpPr>
          <p:spPr>
            <a:xfrm>
              <a:off x="1098551" y="2800882"/>
              <a:ext cx="2032000" cy="111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Calibri"/>
                </a:rPr>
                <a:t>Employees aged 20-30, 30-40, 40-50 and &gt;50 are bundled together</a:t>
              </a:r>
            </a:p>
          </p:txBody>
        </p:sp>
        <p:sp>
          <p:nvSpPr>
            <p:cNvPr id="5" name="Rectangle 4">
              <a:extLst>
                <a:ext uri="{FF2B5EF4-FFF2-40B4-BE49-F238E27FC236}">
                  <a16:creationId xmlns:a16="http://schemas.microsoft.com/office/drawing/2014/main" id="{EBB4610A-E37F-BD40-9BC2-85754228090E}"/>
                </a:ext>
              </a:extLst>
            </p:cNvPr>
            <p:cNvSpPr/>
            <p:nvPr/>
          </p:nvSpPr>
          <p:spPr>
            <a:xfrm>
              <a:off x="1092200" y="2387412"/>
              <a:ext cx="2044700" cy="419288"/>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mbria" panose="02040503050406030204" pitchFamily="18" charset="0"/>
                </a:rPr>
                <a:t>Age Bins</a:t>
              </a:r>
            </a:p>
          </p:txBody>
        </p:sp>
      </p:grpSp>
      <p:grpSp>
        <p:nvGrpSpPr>
          <p:cNvPr id="13" name="Group 12">
            <a:extLst>
              <a:ext uri="{FF2B5EF4-FFF2-40B4-BE49-F238E27FC236}">
                <a16:creationId xmlns:a16="http://schemas.microsoft.com/office/drawing/2014/main" id="{7AE99570-930D-484E-A448-DF6489F73E11}"/>
              </a:ext>
            </a:extLst>
          </p:cNvPr>
          <p:cNvGrpSpPr/>
          <p:nvPr/>
        </p:nvGrpSpPr>
        <p:grpSpPr>
          <a:xfrm>
            <a:off x="2984899" y="4512775"/>
            <a:ext cx="6221734" cy="1531070"/>
            <a:chOff x="1098551" y="2387412"/>
            <a:chExt cx="2032000" cy="1531070"/>
          </a:xfrm>
        </p:grpSpPr>
        <p:sp>
          <p:nvSpPr>
            <p:cNvPr id="14" name="Rectangle 13">
              <a:extLst>
                <a:ext uri="{FF2B5EF4-FFF2-40B4-BE49-F238E27FC236}">
                  <a16:creationId xmlns:a16="http://schemas.microsoft.com/office/drawing/2014/main" id="{6939BF8F-DC4D-2244-88BE-420E8707372F}"/>
                </a:ext>
              </a:extLst>
            </p:cNvPr>
            <p:cNvSpPr/>
            <p:nvPr/>
          </p:nvSpPr>
          <p:spPr>
            <a:xfrm>
              <a:off x="1098551" y="2800882"/>
              <a:ext cx="2032000" cy="111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Calibri"/>
                </a:rPr>
                <a:t>Alaska Natives, Asians, African Americans, Hispanic or Latinos, Native Hawaiian or Other Pacific Islander and employees with Two or more races are grouped together as People Of Color</a:t>
              </a:r>
            </a:p>
          </p:txBody>
        </p:sp>
        <p:sp>
          <p:nvSpPr>
            <p:cNvPr id="16" name="Rectangle 15">
              <a:extLst>
                <a:ext uri="{FF2B5EF4-FFF2-40B4-BE49-F238E27FC236}">
                  <a16:creationId xmlns:a16="http://schemas.microsoft.com/office/drawing/2014/main" id="{5946405E-B34D-F54E-8539-A48413C415F1}"/>
                </a:ext>
              </a:extLst>
            </p:cNvPr>
            <p:cNvSpPr/>
            <p:nvPr/>
          </p:nvSpPr>
          <p:spPr>
            <a:xfrm>
              <a:off x="1098551" y="2387412"/>
              <a:ext cx="2032000" cy="419288"/>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Cambria" panose="02040503050406030204" pitchFamily="18" charset="0"/>
                  <a:cs typeface="Calibri"/>
                </a:rPr>
                <a:t>Race Group</a:t>
              </a:r>
              <a:endParaRPr lang="en-US" b="1" dirty="0">
                <a:solidFill>
                  <a:schemeClr val="bg1"/>
                </a:solidFill>
                <a:latin typeface="Cambria" panose="02040503050406030204" pitchFamily="18" charset="0"/>
              </a:endParaRPr>
            </a:p>
          </p:txBody>
        </p:sp>
      </p:grpSp>
      <p:grpSp>
        <p:nvGrpSpPr>
          <p:cNvPr id="17" name="Group 16">
            <a:extLst>
              <a:ext uri="{FF2B5EF4-FFF2-40B4-BE49-F238E27FC236}">
                <a16:creationId xmlns:a16="http://schemas.microsoft.com/office/drawing/2014/main" id="{C178B368-8172-204F-9856-CD3F73019EBC}"/>
              </a:ext>
            </a:extLst>
          </p:cNvPr>
          <p:cNvGrpSpPr/>
          <p:nvPr/>
        </p:nvGrpSpPr>
        <p:grpSpPr>
          <a:xfrm>
            <a:off x="6669543" y="2549165"/>
            <a:ext cx="2548614" cy="1531070"/>
            <a:chOff x="1092200" y="2387412"/>
            <a:chExt cx="2044700" cy="1531070"/>
          </a:xfrm>
        </p:grpSpPr>
        <p:sp>
          <p:nvSpPr>
            <p:cNvPr id="18" name="Rectangle 17">
              <a:extLst>
                <a:ext uri="{FF2B5EF4-FFF2-40B4-BE49-F238E27FC236}">
                  <a16:creationId xmlns:a16="http://schemas.microsoft.com/office/drawing/2014/main" id="{A5326E0C-AC32-BE40-BF92-4B0BA038FA7B}"/>
                </a:ext>
              </a:extLst>
            </p:cNvPr>
            <p:cNvSpPr/>
            <p:nvPr/>
          </p:nvSpPr>
          <p:spPr>
            <a:xfrm>
              <a:off x="1098551" y="2800882"/>
              <a:ext cx="2032000" cy="1117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002060"/>
                  </a:solidFill>
                  <a:cs typeface="Calibri"/>
                </a:rPr>
                <a:t>Females and Non-confirming Employees are grouped as Females</a:t>
              </a:r>
            </a:p>
          </p:txBody>
        </p:sp>
        <p:sp>
          <p:nvSpPr>
            <p:cNvPr id="19" name="Rectangle 18">
              <a:extLst>
                <a:ext uri="{FF2B5EF4-FFF2-40B4-BE49-F238E27FC236}">
                  <a16:creationId xmlns:a16="http://schemas.microsoft.com/office/drawing/2014/main" id="{4A292532-01B9-0C47-A444-6E289478521C}"/>
                </a:ext>
              </a:extLst>
            </p:cNvPr>
            <p:cNvSpPr/>
            <p:nvPr/>
          </p:nvSpPr>
          <p:spPr>
            <a:xfrm>
              <a:off x="1092200" y="2387412"/>
              <a:ext cx="2044700" cy="419288"/>
            </a:xfrm>
            <a:prstGeom prst="rect">
              <a:avLst/>
            </a:prstGeom>
            <a:solidFill>
              <a:srgbClr val="1C2E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Cambria" panose="02040503050406030204" pitchFamily="18" charset="0"/>
                </a:rPr>
                <a:t>Gender Group</a:t>
              </a:r>
            </a:p>
          </p:txBody>
        </p:sp>
      </p:grpSp>
      <p:sp>
        <p:nvSpPr>
          <p:cNvPr id="7" name="TextBox 6">
            <a:extLst>
              <a:ext uri="{FF2B5EF4-FFF2-40B4-BE49-F238E27FC236}">
                <a16:creationId xmlns:a16="http://schemas.microsoft.com/office/drawing/2014/main" id="{CFB2067B-E780-FD4E-AD6A-45F9C2F4A1DB}"/>
              </a:ext>
            </a:extLst>
          </p:cNvPr>
          <p:cNvSpPr txBox="1"/>
          <p:nvPr/>
        </p:nvSpPr>
        <p:spPr>
          <a:xfrm>
            <a:off x="13271500" y="21844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87259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33668227_win32_fixed" id="{17DD1A52-D3DE-4BC7-AB4E-5ED952CBB3F4}" vid="{D8C85220-06A0-4E3D-954C-BC12E2647BF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1813E8C386AC4296774AE70FE7AE9D" ma:contentTypeVersion="7" ma:contentTypeDescription="Create a new document." ma:contentTypeScope="" ma:versionID="8e40b891d26ac032369d96817ab447f5">
  <xsd:schema xmlns:xsd="http://www.w3.org/2001/XMLSchema" xmlns:xs="http://www.w3.org/2001/XMLSchema" xmlns:p="http://schemas.microsoft.com/office/2006/metadata/properties" xmlns:ns3="a747451c-121d-4b7d-a956-fc08786828eb" xmlns:ns4="86ef0b2d-d0a1-4b1d-97f7-ef8183b0cea6" targetNamespace="http://schemas.microsoft.com/office/2006/metadata/properties" ma:root="true" ma:fieldsID="edcc2150d9fe7bfc898616296e1244c3" ns3:_="" ns4:_="">
    <xsd:import namespace="a747451c-121d-4b7d-a956-fc08786828eb"/>
    <xsd:import namespace="86ef0b2d-d0a1-4b1d-97f7-ef8183b0cea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47451c-121d-4b7d-a956-fc08786828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6ef0b2d-d0a1-4b1d-97f7-ef8183b0cea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a747451c-121d-4b7d-a956-fc08786828e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39F35A7-E4C4-4C68-8F08-736BE495BEFE}">
  <ds:schemaRefs>
    <ds:schemaRef ds:uri="86ef0b2d-d0a1-4b1d-97f7-ef8183b0cea6"/>
    <ds:schemaRef ds:uri="a747451c-121d-4b7d-a956-fc08786828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E40622C-5D03-4258-98D9-CB4F18C7FADE}">
  <ds:schemaRefs>
    <ds:schemaRef ds:uri="86ef0b2d-d0a1-4b1d-97f7-ef8183b0cea6"/>
    <ds:schemaRef ds:uri="a747451c-121d-4b7d-a956-fc08786828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516AB37-D7B9-4507-B21E-5D459905C6C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Human resources, from 24Slides</Template>
  <TotalTime>1073</TotalTime>
  <Words>1328</Words>
  <Application>Microsoft Macintosh PowerPoint</Application>
  <PresentationFormat>Widescreen</PresentationFormat>
  <Paragraphs>174</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Calibri Light</vt:lpstr>
      <vt:lpstr>Cambria</vt:lpstr>
      <vt:lpstr>Wingdings</vt:lpstr>
      <vt:lpstr>Office Theme</vt:lpstr>
      <vt:lpstr>Human resources slide 1</vt:lpstr>
      <vt:lpstr>Human resources slide 2</vt:lpstr>
      <vt:lpstr>Human resources slide 2</vt:lpstr>
      <vt:lpstr>Human resources slide 2</vt:lpstr>
      <vt:lpstr>Human resources slide 2</vt:lpstr>
      <vt:lpstr>Human resources slide 2</vt:lpstr>
      <vt:lpstr>Human resources slide 2</vt:lpstr>
      <vt:lpstr>Human resources slide 2</vt:lpstr>
      <vt:lpstr>Human resources slide 2</vt:lpstr>
      <vt:lpstr>Human resources slide 2</vt:lpstr>
      <vt:lpstr>Human resources slide 2</vt:lpstr>
      <vt:lpstr>Human resources slide 2</vt:lpstr>
      <vt:lpstr>Human resources slide 2</vt:lpstr>
      <vt:lpstr>Human resources slide 2</vt:lpstr>
      <vt:lpstr>Human resources slide 2</vt:lpstr>
      <vt:lpstr>Human resources slide 2</vt:lpstr>
      <vt:lpstr>Human resources slide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resources slide 1</dc:title>
  <dc:creator>Manisha</dc:creator>
  <cp:lastModifiedBy>Akshaya Srinivasan</cp:lastModifiedBy>
  <cp:revision>95</cp:revision>
  <dcterms:created xsi:type="dcterms:W3CDTF">2022-04-24T22:50:20Z</dcterms:created>
  <dcterms:modified xsi:type="dcterms:W3CDTF">2022-04-29T07:05:42Z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0x0101004E1813E8C386AC4296774AE70FE7AE9D</vt:lpwstr>
  </property>
</Properties>
</file>